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handoutMasterIdLst>
    <p:handoutMasterId r:id="rId22"/>
  </p:handoutMasterIdLst>
  <p:sldIdLst>
    <p:sldId id="298" r:id="rId2"/>
    <p:sldId id="336" r:id="rId3"/>
    <p:sldId id="337" r:id="rId4"/>
    <p:sldId id="335" r:id="rId5"/>
    <p:sldId id="340" r:id="rId6"/>
    <p:sldId id="316" r:id="rId7"/>
    <p:sldId id="300" r:id="rId8"/>
    <p:sldId id="325" r:id="rId9"/>
    <p:sldId id="302" r:id="rId10"/>
    <p:sldId id="343" r:id="rId11"/>
    <p:sldId id="345" r:id="rId12"/>
    <p:sldId id="351" r:id="rId13"/>
    <p:sldId id="344" r:id="rId14"/>
    <p:sldId id="334" r:id="rId15"/>
    <p:sldId id="352" r:id="rId16"/>
    <p:sldId id="347" r:id="rId17"/>
    <p:sldId id="348" r:id="rId18"/>
    <p:sldId id="341" r:id="rId19"/>
    <p:sldId id="320" r:id="rId20"/>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50" autoAdjust="0"/>
    <p:restoredTop sz="80500" autoAdjust="0"/>
  </p:normalViewPr>
  <p:slideViewPr>
    <p:cSldViewPr>
      <p:cViewPr varScale="1">
        <p:scale>
          <a:sx n="60" d="100"/>
          <a:sy n="60" d="100"/>
        </p:scale>
        <p:origin x="1962" y="60"/>
      </p:cViewPr>
      <p:guideLst>
        <p:guide orient="horz" pos="2160"/>
        <p:guide pos="2880"/>
      </p:guideLst>
    </p:cSldViewPr>
  </p:slideViewPr>
  <p:outlineViewPr>
    <p:cViewPr>
      <p:scale>
        <a:sx n="33" d="100"/>
        <a:sy n="33" d="100"/>
      </p:scale>
      <p:origin x="0" y="9312"/>
    </p:cViewPr>
  </p:outlineViewPr>
  <p:notesTextViewPr>
    <p:cViewPr>
      <p:scale>
        <a:sx n="100" d="100"/>
        <a:sy n="100" d="100"/>
      </p:scale>
      <p:origin x="0" y="0"/>
    </p:cViewPr>
  </p:notesTextViewPr>
  <p:sorterViewPr>
    <p:cViewPr>
      <p:scale>
        <a:sx n="150" d="100"/>
        <a:sy n="150" d="100"/>
      </p:scale>
      <p:origin x="0" y="51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SRV08\Dati\FIERI\IMISCOE%20II\12th%20Annual%20Conference%202015_Geneva\zincone\IMISCOE%20GINEVRA\Illegal%20border%20crossing.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Foglio_di_lavoro_di_Microsoft_Excel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lavoro_di_Microsoft_Excel2.xlsx"/></Relationships>
</file>

<file path=ppt/charts/_rels/chart4.xml.rels><?xml version="1.0" encoding="UTF-8" standalone="yes"?>
<Relationships xmlns="http://schemas.openxmlformats.org/package/2006/relationships"><Relationship Id="rId2" Type="http://schemas.openxmlformats.org/officeDocument/2006/relationships/package" Target="../embeddings/Foglio_di_lavoro_di_Microsoft_Excel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Foglio_di_lavoro_di_Microsoft_Excel4.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Foglio1!$A$4</c:f>
              <c:strCache>
                <c:ptCount val="1"/>
                <c:pt idx="0">
                  <c:v>All borders</c:v>
                </c:pt>
              </c:strCache>
            </c:strRef>
          </c:tx>
          <c:spPr>
            <a:ln w="28575" cap="rnd">
              <a:solidFill>
                <a:schemeClr val="tx1"/>
              </a:solidFill>
              <a:prstDash val="dash"/>
              <a:round/>
            </a:ln>
            <a:effectLst/>
          </c:spPr>
          <c:marker>
            <c:symbol val="none"/>
          </c:marker>
          <c:cat>
            <c:numRef>
              <c:f>Foglio1!$B$3:$E$3</c:f>
              <c:numCache>
                <c:formatCode>General</c:formatCode>
                <c:ptCount val="4"/>
                <c:pt idx="0">
                  <c:v>2011</c:v>
                </c:pt>
                <c:pt idx="1">
                  <c:v>2012</c:v>
                </c:pt>
                <c:pt idx="2">
                  <c:v>2013</c:v>
                </c:pt>
                <c:pt idx="3">
                  <c:v>2014</c:v>
                </c:pt>
              </c:numCache>
            </c:numRef>
          </c:cat>
          <c:val>
            <c:numRef>
              <c:f>Foglio1!$B$4:$E$4</c:f>
              <c:numCache>
                <c:formatCode>#,##0</c:formatCode>
                <c:ptCount val="4"/>
                <c:pt idx="0">
                  <c:v>141051</c:v>
                </c:pt>
                <c:pt idx="1">
                  <c:v>72437</c:v>
                </c:pt>
                <c:pt idx="2">
                  <c:v>107365</c:v>
                </c:pt>
                <c:pt idx="3">
                  <c:v>283532</c:v>
                </c:pt>
              </c:numCache>
            </c:numRef>
          </c:val>
          <c:smooth val="0"/>
        </c:ser>
        <c:ser>
          <c:idx val="1"/>
          <c:order val="1"/>
          <c:tx>
            <c:strRef>
              <c:f>Foglio1!$A$5</c:f>
              <c:strCache>
                <c:ptCount val="1"/>
                <c:pt idx="0">
                  <c:v>Land borders</c:v>
                </c:pt>
              </c:strCache>
            </c:strRef>
          </c:tx>
          <c:spPr>
            <a:ln w="28575" cap="rnd">
              <a:solidFill>
                <a:srgbClr val="92D050"/>
              </a:solidFill>
              <a:round/>
            </a:ln>
            <a:effectLst/>
          </c:spPr>
          <c:marker>
            <c:symbol val="none"/>
          </c:marker>
          <c:cat>
            <c:numRef>
              <c:f>Foglio1!$B$3:$E$3</c:f>
              <c:numCache>
                <c:formatCode>General</c:formatCode>
                <c:ptCount val="4"/>
                <c:pt idx="0">
                  <c:v>2011</c:v>
                </c:pt>
                <c:pt idx="1">
                  <c:v>2012</c:v>
                </c:pt>
                <c:pt idx="2">
                  <c:v>2013</c:v>
                </c:pt>
                <c:pt idx="3">
                  <c:v>2014</c:v>
                </c:pt>
              </c:numCache>
            </c:numRef>
          </c:cat>
          <c:val>
            <c:numRef>
              <c:f>Foglio1!$B$5:$E$5</c:f>
              <c:numCache>
                <c:formatCode>#,##0</c:formatCode>
                <c:ptCount val="4"/>
                <c:pt idx="0">
                  <c:v>69879</c:v>
                </c:pt>
                <c:pt idx="1">
                  <c:v>49183</c:v>
                </c:pt>
                <c:pt idx="2">
                  <c:v>47192</c:v>
                </c:pt>
                <c:pt idx="3">
                  <c:v>63338</c:v>
                </c:pt>
              </c:numCache>
            </c:numRef>
          </c:val>
          <c:smooth val="0"/>
        </c:ser>
        <c:ser>
          <c:idx val="2"/>
          <c:order val="2"/>
          <c:tx>
            <c:strRef>
              <c:f>Foglio1!$A$6</c:f>
              <c:strCache>
                <c:ptCount val="1"/>
                <c:pt idx="0">
                  <c:v>Sea borders</c:v>
                </c:pt>
              </c:strCache>
            </c:strRef>
          </c:tx>
          <c:spPr>
            <a:ln w="28575" cap="rnd">
              <a:solidFill>
                <a:srgbClr val="00B0F0"/>
              </a:solidFill>
              <a:round/>
            </a:ln>
            <a:effectLst/>
          </c:spPr>
          <c:marker>
            <c:symbol val="none"/>
          </c:marker>
          <c:cat>
            <c:numRef>
              <c:f>Foglio1!$B$3:$E$3</c:f>
              <c:numCache>
                <c:formatCode>General</c:formatCode>
                <c:ptCount val="4"/>
                <c:pt idx="0">
                  <c:v>2011</c:v>
                </c:pt>
                <c:pt idx="1">
                  <c:v>2012</c:v>
                </c:pt>
                <c:pt idx="2">
                  <c:v>2013</c:v>
                </c:pt>
                <c:pt idx="3">
                  <c:v>2014</c:v>
                </c:pt>
              </c:numCache>
            </c:numRef>
          </c:cat>
          <c:val>
            <c:numRef>
              <c:f>Foglio1!$B$6:$E$6</c:f>
              <c:numCache>
                <c:formatCode>#,##0</c:formatCode>
                <c:ptCount val="4"/>
                <c:pt idx="0">
                  <c:v>71172</c:v>
                </c:pt>
                <c:pt idx="1">
                  <c:v>23254</c:v>
                </c:pt>
                <c:pt idx="2">
                  <c:v>60173</c:v>
                </c:pt>
                <c:pt idx="3">
                  <c:v>220194</c:v>
                </c:pt>
              </c:numCache>
            </c:numRef>
          </c:val>
          <c:smooth val="0"/>
        </c:ser>
        <c:ser>
          <c:idx val="3"/>
          <c:order val="3"/>
          <c:tx>
            <c:strRef>
              <c:f>Foglio1!$A$7</c:f>
              <c:strCache>
                <c:ptCount val="1"/>
              </c:strCache>
            </c:strRef>
          </c:tx>
          <c:spPr>
            <a:ln w="28575" cap="rnd">
              <a:solidFill>
                <a:srgbClr val="FF0000"/>
              </a:solidFill>
              <a:round/>
            </a:ln>
            <a:effectLst/>
          </c:spPr>
          <c:marker>
            <c:symbol val="none"/>
          </c:marker>
          <c:cat>
            <c:numRef>
              <c:f>Foglio1!$B$3:$E$3</c:f>
              <c:numCache>
                <c:formatCode>General</c:formatCode>
                <c:ptCount val="4"/>
                <c:pt idx="0">
                  <c:v>2011</c:v>
                </c:pt>
                <c:pt idx="1">
                  <c:v>2012</c:v>
                </c:pt>
                <c:pt idx="2">
                  <c:v>2013</c:v>
                </c:pt>
                <c:pt idx="3">
                  <c:v>2014</c:v>
                </c:pt>
              </c:numCache>
            </c:numRef>
          </c:cat>
          <c:val>
            <c:numRef>
              <c:f>Foglio1!$B$7:$E$7</c:f>
              <c:numCache>
                <c:formatCode>General</c:formatCode>
                <c:ptCount val="4"/>
              </c:numCache>
            </c:numRef>
          </c:val>
          <c:smooth val="0"/>
        </c:ser>
        <c:dLbls>
          <c:showLegendKey val="0"/>
          <c:showVal val="0"/>
          <c:showCatName val="0"/>
          <c:showSerName val="0"/>
          <c:showPercent val="0"/>
          <c:showBubbleSize val="0"/>
        </c:dLbls>
        <c:smooth val="0"/>
        <c:axId val="249215328"/>
        <c:axId val="252268384"/>
      </c:lineChart>
      <c:catAx>
        <c:axId val="24921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it-IT"/>
          </a:p>
        </c:txPr>
        <c:crossAx val="252268384"/>
        <c:crosses val="autoZero"/>
        <c:auto val="1"/>
        <c:lblAlgn val="ctr"/>
        <c:lblOffset val="100"/>
        <c:noMultiLvlLbl val="0"/>
      </c:catAx>
      <c:valAx>
        <c:axId val="252268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sz="1200"/>
            </a:pPr>
            <a:endParaRPr lang="it-IT"/>
          </a:p>
        </c:txPr>
        <c:crossAx val="249215328"/>
        <c:crosses val="autoZero"/>
        <c:crossBetween val="between"/>
      </c:valAx>
      <c:spPr>
        <a:noFill/>
        <a:ln>
          <a:noFill/>
        </a:ln>
        <a:effectLst/>
      </c:spPr>
    </c:plotArea>
    <c:legend>
      <c:legendPos val="b"/>
      <c:legendEntry>
        <c:idx val="3"/>
        <c:delete val="1"/>
      </c:legendEntry>
      <c:layout>
        <c:manualLayout>
          <c:xMode val="edge"/>
          <c:yMode val="edge"/>
          <c:x val="0.19766611763026901"/>
          <c:y val="0.938962201547211"/>
          <c:w val="0.60095343407059498"/>
          <c:h val="6.10377984527887E-2"/>
        </c:manualLayout>
      </c:layout>
      <c:overlay val="0"/>
      <c:spPr>
        <a:noFill/>
        <a:ln>
          <a:noFill/>
        </a:ln>
        <a:effectLst/>
      </c:spPr>
      <c:txPr>
        <a:bodyPr rot="0" vert="horz"/>
        <a:lstStyle/>
        <a:p>
          <a:pPr>
            <a:defRPr sz="1200"/>
          </a:pPr>
          <a:endParaRPr lang="it-IT"/>
        </a:p>
      </c:txPr>
    </c:legend>
    <c:plotVisOnly val="1"/>
    <c:dispBlanksAs val="gap"/>
    <c:showDLblsOverMax val="0"/>
  </c:chart>
  <c:spPr>
    <a:noFill/>
    <a:ln>
      <a:noFill/>
    </a:ln>
    <a:effectLst/>
  </c:spPr>
  <c:txPr>
    <a:bodyPr/>
    <a:lstStyle/>
    <a:p>
      <a:pPr>
        <a:defRPr>
          <a:latin typeface="+mj-lt"/>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r">
              <a:defRPr sz="1200" b="0" i="0" u="none" strike="noStrike" kern="1200" spc="0" baseline="0">
                <a:solidFill>
                  <a:schemeClr val="tx1">
                    <a:lumMod val="65000"/>
                    <a:lumOff val="35000"/>
                  </a:schemeClr>
                </a:solidFill>
                <a:latin typeface="+mn-lt"/>
                <a:ea typeface="+mn-ea"/>
                <a:cs typeface="+mn-cs"/>
              </a:defRPr>
            </a:pPr>
            <a:r>
              <a:rPr lang="en-US" sz="1200" b="0" dirty="0" smtClean="0">
                <a:solidFill>
                  <a:schemeClr val="tx1"/>
                </a:solidFill>
              </a:rPr>
              <a:t>The Gap </a:t>
            </a:r>
            <a:endParaRPr lang="en-US" sz="1200" b="0" dirty="0">
              <a:solidFill>
                <a:schemeClr val="tx1"/>
              </a:solidFill>
            </a:endParaRPr>
          </a:p>
        </c:rich>
      </c:tx>
      <c:layout>
        <c:manualLayout>
          <c:xMode val="edge"/>
          <c:yMode val="edge"/>
          <c:x val="0.85762814379847796"/>
          <c:y val="0.85935354352618998"/>
        </c:manualLayout>
      </c:layout>
      <c:overlay val="0"/>
      <c:spPr>
        <a:noFill/>
        <a:ln>
          <a:noFill/>
        </a:ln>
        <a:effectLst/>
      </c:spPr>
    </c:title>
    <c:autoTitleDeleted val="0"/>
    <c:plotArea>
      <c:layout/>
      <c:barChart>
        <c:barDir val="col"/>
        <c:grouping val="clustered"/>
        <c:varyColors val="0"/>
        <c:ser>
          <c:idx val="0"/>
          <c:order val="0"/>
          <c:tx>
            <c:strRef>
              <c:f>'for+nat 2014'!$B$76</c:f>
              <c:strCache>
                <c:ptCount val="1"/>
                <c:pt idx="0">
                  <c:v>Gap F/N</c:v>
                </c:pt>
              </c:strCache>
            </c:strRef>
          </c:tx>
          <c:spPr>
            <a:solidFill>
              <a:schemeClr val="accent1"/>
            </a:solidFill>
            <a:ln>
              <a:noFill/>
            </a:ln>
            <a:effectLst/>
          </c:spPr>
          <c:invertIfNegative val="0"/>
          <c:cat>
            <c:strRef>
              <c:f>'for+nat 2014'!$A$77:$A$100</c:f>
              <c:strCache>
                <c:ptCount val="24"/>
                <c:pt idx="0">
                  <c:v>Czech Republic</c:v>
                </c:pt>
                <c:pt idx="1">
                  <c:v>Hungary</c:v>
                </c:pt>
                <c:pt idx="2">
                  <c:v>United Kingdom</c:v>
                </c:pt>
                <c:pt idx="3">
                  <c:v>Cyprus</c:v>
                </c:pt>
                <c:pt idx="4">
                  <c:v>Ireland</c:v>
                </c:pt>
                <c:pt idx="5">
                  <c:v>Latvia</c:v>
                </c:pt>
                <c:pt idx="6">
                  <c:v>Luxembourg</c:v>
                </c:pt>
                <c:pt idx="7">
                  <c:v>Malta</c:v>
                </c:pt>
                <c:pt idx="8">
                  <c:v>Poland</c:v>
                </c:pt>
                <c:pt idx="9">
                  <c:v>Italy</c:v>
                </c:pt>
                <c:pt idx="10">
                  <c:v>Germany </c:v>
                </c:pt>
                <c:pt idx="11">
                  <c:v>Netherlands</c:v>
                </c:pt>
                <c:pt idx="12">
                  <c:v>Estonia</c:v>
                </c:pt>
                <c:pt idx="13">
                  <c:v>Austria</c:v>
                </c:pt>
                <c:pt idx="14">
                  <c:v>European Union (28 countries)</c:v>
                </c:pt>
                <c:pt idx="15">
                  <c:v>Greece</c:v>
                </c:pt>
                <c:pt idx="16">
                  <c:v>Denmark</c:v>
                </c:pt>
                <c:pt idx="17">
                  <c:v>Portugal</c:v>
                </c:pt>
                <c:pt idx="18">
                  <c:v>Finland</c:v>
                </c:pt>
                <c:pt idx="19">
                  <c:v>Slovenia</c:v>
                </c:pt>
                <c:pt idx="20">
                  <c:v>Belgium</c:v>
                </c:pt>
                <c:pt idx="21">
                  <c:v>France</c:v>
                </c:pt>
                <c:pt idx="22">
                  <c:v>Spain</c:v>
                </c:pt>
                <c:pt idx="23">
                  <c:v>Sweden</c:v>
                </c:pt>
              </c:strCache>
            </c:strRef>
          </c:cat>
          <c:val>
            <c:numRef>
              <c:f>'for+nat 2014'!$B$77:$B$100</c:f>
              <c:numCache>
                <c:formatCode>General</c:formatCode>
                <c:ptCount val="24"/>
                <c:pt idx="0">
                  <c:v>0</c:v>
                </c:pt>
                <c:pt idx="1">
                  <c:v>0.70000000000000195</c:v>
                </c:pt>
                <c:pt idx="2">
                  <c:v>1.3</c:v>
                </c:pt>
                <c:pt idx="3">
                  <c:v>2.5</c:v>
                </c:pt>
                <c:pt idx="4">
                  <c:v>2.9</c:v>
                </c:pt>
                <c:pt idx="5">
                  <c:v>4.0999999999999996</c:v>
                </c:pt>
                <c:pt idx="6">
                  <c:v>4.2</c:v>
                </c:pt>
                <c:pt idx="7">
                  <c:v>4.2</c:v>
                </c:pt>
                <c:pt idx="8">
                  <c:v>4.2</c:v>
                </c:pt>
                <c:pt idx="9">
                  <c:v>4.7</c:v>
                </c:pt>
                <c:pt idx="10">
                  <c:v>4.9000000000000004</c:v>
                </c:pt>
                <c:pt idx="11">
                  <c:v>5.2</c:v>
                </c:pt>
                <c:pt idx="12">
                  <c:v>5.9</c:v>
                </c:pt>
                <c:pt idx="13">
                  <c:v>6.4</c:v>
                </c:pt>
                <c:pt idx="14">
                  <c:v>6.7</c:v>
                </c:pt>
                <c:pt idx="15">
                  <c:v>6.9</c:v>
                </c:pt>
                <c:pt idx="16">
                  <c:v>7.4</c:v>
                </c:pt>
                <c:pt idx="17">
                  <c:v>8.3000000000000007</c:v>
                </c:pt>
                <c:pt idx="18">
                  <c:v>9.2000000000000011</c:v>
                </c:pt>
                <c:pt idx="19">
                  <c:v>9.5</c:v>
                </c:pt>
                <c:pt idx="20">
                  <c:v>9.7000000000000011</c:v>
                </c:pt>
                <c:pt idx="21">
                  <c:v>9.9</c:v>
                </c:pt>
                <c:pt idx="22">
                  <c:v>11.5</c:v>
                </c:pt>
                <c:pt idx="23">
                  <c:v>13.4</c:v>
                </c:pt>
              </c:numCache>
            </c:numRef>
          </c:val>
        </c:ser>
        <c:dLbls>
          <c:showLegendKey val="0"/>
          <c:showVal val="0"/>
          <c:showCatName val="0"/>
          <c:showSerName val="0"/>
          <c:showPercent val="0"/>
          <c:showBubbleSize val="0"/>
        </c:dLbls>
        <c:gapWidth val="219"/>
        <c:overlap val="-27"/>
        <c:axId val="252269952"/>
        <c:axId val="252270344"/>
      </c:barChart>
      <c:catAx>
        <c:axId val="25226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52270344"/>
        <c:crosses val="autoZero"/>
        <c:auto val="1"/>
        <c:lblAlgn val="ctr"/>
        <c:lblOffset val="100"/>
        <c:noMultiLvlLbl val="0"/>
      </c:catAx>
      <c:valAx>
        <c:axId val="252270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52269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'for+nat 2014'!$B$3</c:f>
              <c:strCache>
                <c:ptCount val="1"/>
                <c:pt idx="0">
                  <c:v>Foreigners</c:v>
                </c:pt>
              </c:strCache>
            </c:strRef>
          </c:tx>
          <c:spPr>
            <a:solidFill>
              <a:srgbClr val="00B0F0"/>
            </a:solidFill>
            <a:ln>
              <a:noFill/>
            </a:ln>
            <a:effectLst/>
          </c:spPr>
          <c:invertIfNegative val="0"/>
          <c:cat>
            <c:strRef>
              <c:f>'for+nat 2014'!$A$4:$A$27</c:f>
              <c:strCache>
                <c:ptCount val="24"/>
                <c:pt idx="0">
                  <c:v>Luxembourg</c:v>
                </c:pt>
                <c:pt idx="1">
                  <c:v>Germany </c:v>
                </c:pt>
                <c:pt idx="2">
                  <c:v>Austria</c:v>
                </c:pt>
                <c:pt idx="3">
                  <c:v>Malta</c:v>
                </c:pt>
                <c:pt idx="4">
                  <c:v>United Kingdom</c:v>
                </c:pt>
                <c:pt idx="5">
                  <c:v>Denmark</c:v>
                </c:pt>
                <c:pt idx="6">
                  <c:v>Czech Republic</c:v>
                </c:pt>
                <c:pt idx="7">
                  <c:v>Estonia</c:v>
                </c:pt>
                <c:pt idx="8">
                  <c:v>Netherlands</c:v>
                </c:pt>
                <c:pt idx="9">
                  <c:v>Sweden</c:v>
                </c:pt>
                <c:pt idx="10">
                  <c:v>Belgium</c:v>
                </c:pt>
                <c:pt idx="11">
                  <c:v>Finland</c:v>
                </c:pt>
                <c:pt idx="12">
                  <c:v>France</c:v>
                </c:pt>
                <c:pt idx="13">
                  <c:v>Slovenia</c:v>
                </c:pt>
                <c:pt idx="14">
                  <c:v>European Union (28 countries)</c:v>
                </c:pt>
                <c:pt idx="15">
                  <c:v>Hungary</c:v>
                </c:pt>
                <c:pt idx="16">
                  <c:v>Latvia</c:v>
                </c:pt>
                <c:pt idx="17">
                  <c:v>Poland</c:v>
                </c:pt>
                <c:pt idx="18">
                  <c:v>Ireland</c:v>
                </c:pt>
                <c:pt idx="19">
                  <c:v>Italy</c:v>
                </c:pt>
                <c:pt idx="20">
                  <c:v>Portugal</c:v>
                </c:pt>
                <c:pt idx="21">
                  <c:v>Cyprus</c:v>
                </c:pt>
                <c:pt idx="22">
                  <c:v>Spain</c:v>
                </c:pt>
                <c:pt idx="23">
                  <c:v>Greece</c:v>
                </c:pt>
              </c:strCache>
            </c:strRef>
          </c:cat>
          <c:val>
            <c:numRef>
              <c:f>'for+nat 2014'!$B$4:$B$27</c:f>
              <c:numCache>
                <c:formatCode>General</c:formatCode>
                <c:ptCount val="24"/>
                <c:pt idx="0">
                  <c:v>7.9</c:v>
                </c:pt>
                <c:pt idx="1">
                  <c:v>9.4</c:v>
                </c:pt>
                <c:pt idx="2">
                  <c:v>11.2</c:v>
                </c:pt>
                <c:pt idx="3">
                  <c:v>9.9</c:v>
                </c:pt>
                <c:pt idx="4">
                  <c:v>7.3</c:v>
                </c:pt>
                <c:pt idx="5">
                  <c:v>13.4</c:v>
                </c:pt>
                <c:pt idx="6">
                  <c:v>6.1</c:v>
                </c:pt>
                <c:pt idx="7">
                  <c:v>12.4</c:v>
                </c:pt>
                <c:pt idx="8">
                  <c:v>11.8</c:v>
                </c:pt>
                <c:pt idx="9">
                  <c:v>20.399999999999999</c:v>
                </c:pt>
                <c:pt idx="10">
                  <c:v>17.2</c:v>
                </c:pt>
                <c:pt idx="11">
                  <c:v>17.600000000000001</c:v>
                </c:pt>
                <c:pt idx="12">
                  <c:v>19.2</c:v>
                </c:pt>
                <c:pt idx="13">
                  <c:v>18.899999999999999</c:v>
                </c:pt>
                <c:pt idx="14">
                  <c:v>16.3</c:v>
                </c:pt>
                <c:pt idx="15">
                  <c:v>10.9</c:v>
                </c:pt>
                <c:pt idx="16">
                  <c:v>14.4</c:v>
                </c:pt>
                <c:pt idx="17">
                  <c:v>14.5</c:v>
                </c:pt>
                <c:pt idx="18">
                  <c:v>13.8</c:v>
                </c:pt>
                <c:pt idx="19">
                  <c:v>16.899999999999999</c:v>
                </c:pt>
                <c:pt idx="20">
                  <c:v>22.2</c:v>
                </c:pt>
                <c:pt idx="21">
                  <c:v>14.1</c:v>
                </c:pt>
                <c:pt idx="22">
                  <c:v>34.5</c:v>
                </c:pt>
                <c:pt idx="23">
                  <c:v>32.9</c:v>
                </c:pt>
              </c:numCache>
            </c:numRef>
          </c:val>
        </c:ser>
        <c:ser>
          <c:idx val="1"/>
          <c:order val="1"/>
          <c:tx>
            <c:strRef>
              <c:f>'for+nat 2014'!$C$3</c:f>
              <c:strCache>
                <c:ptCount val="1"/>
                <c:pt idx="0">
                  <c:v>Nationals</c:v>
                </c:pt>
              </c:strCache>
            </c:strRef>
          </c:tx>
          <c:spPr>
            <a:solidFill>
              <a:srgbClr val="92D050"/>
            </a:solidFill>
            <a:ln>
              <a:noFill/>
            </a:ln>
            <a:effectLst/>
          </c:spPr>
          <c:invertIfNegative val="0"/>
          <c:cat>
            <c:strRef>
              <c:f>'for+nat 2014'!$A$4:$A$27</c:f>
              <c:strCache>
                <c:ptCount val="24"/>
                <c:pt idx="0">
                  <c:v>Luxembourg</c:v>
                </c:pt>
                <c:pt idx="1">
                  <c:v>Germany </c:v>
                </c:pt>
                <c:pt idx="2">
                  <c:v>Austria</c:v>
                </c:pt>
                <c:pt idx="3">
                  <c:v>Malta</c:v>
                </c:pt>
                <c:pt idx="4">
                  <c:v>United Kingdom</c:v>
                </c:pt>
                <c:pt idx="5">
                  <c:v>Denmark</c:v>
                </c:pt>
                <c:pt idx="6">
                  <c:v>Czech Republic</c:v>
                </c:pt>
                <c:pt idx="7">
                  <c:v>Estonia</c:v>
                </c:pt>
                <c:pt idx="8">
                  <c:v>Netherlands</c:v>
                </c:pt>
                <c:pt idx="9">
                  <c:v>Sweden</c:v>
                </c:pt>
                <c:pt idx="10">
                  <c:v>Belgium</c:v>
                </c:pt>
                <c:pt idx="11">
                  <c:v>Finland</c:v>
                </c:pt>
                <c:pt idx="12">
                  <c:v>France</c:v>
                </c:pt>
                <c:pt idx="13">
                  <c:v>Slovenia</c:v>
                </c:pt>
                <c:pt idx="14">
                  <c:v>European Union (28 countries)</c:v>
                </c:pt>
                <c:pt idx="15">
                  <c:v>Hungary</c:v>
                </c:pt>
                <c:pt idx="16">
                  <c:v>Latvia</c:v>
                </c:pt>
                <c:pt idx="17">
                  <c:v>Poland</c:v>
                </c:pt>
                <c:pt idx="18">
                  <c:v>Ireland</c:v>
                </c:pt>
                <c:pt idx="19">
                  <c:v>Italy</c:v>
                </c:pt>
                <c:pt idx="20">
                  <c:v>Portugal</c:v>
                </c:pt>
                <c:pt idx="21">
                  <c:v>Cyprus</c:v>
                </c:pt>
                <c:pt idx="22">
                  <c:v>Spain</c:v>
                </c:pt>
                <c:pt idx="23">
                  <c:v>Greece</c:v>
                </c:pt>
              </c:strCache>
            </c:strRef>
          </c:cat>
          <c:val>
            <c:numRef>
              <c:f>'for+nat 2014'!$C$4:$C$27</c:f>
              <c:numCache>
                <c:formatCode>General</c:formatCode>
                <c:ptCount val="24"/>
                <c:pt idx="0">
                  <c:v>3.7</c:v>
                </c:pt>
                <c:pt idx="1">
                  <c:v>4.5</c:v>
                </c:pt>
                <c:pt idx="2">
                  <c:v>4.8</c:v>
                </c:pt>
                <c:pt idx="3">
                  <c:v>5.7</c:v>
                </c:pt>
                <c:pt idx="4">
                  <c:v>6</c:v>
                </c:pt>
                <c:pt idx="5">
                  <c:v>6</c:v>
                </c:pt>
                <c:pt idx="6">
                  <c:v>6.1</c:v>
                </c:pt>
                <c:pt idx="7">
                  <c:v>6.5</c:v>
                </c:pt>
                <c:pt idx="8">
                  <c:v>6.6</c:v>
                </c:pt>
                <c:pt idx="9">
                  <c:v>7</c:v>
                </c:pt>
                <c:pt idx="10">
                  <c:v>7.5</c:v>
                </c:pt>
                <c:pt idx="11">
                  <c:v>8.4</c:v>
                </c:pt>
                <c:pt idx="12">
                  <c:v>9.3000000000000007</c:v>
                </c:pt>
                <c:pt idx="13">
                  <c:v>9.4</c:v>
                </c:pt>
                <c:pt idx="14">
                  <c:v>9.6</c:v>
                </c:pt>
                <c:pt idx="15">
                  <c:v>10.199999999999999</c:v>
                </c:pt>
                <c:pt idx="16">
                  <c:v>10.3</c:v>
                </c:pt>
                <c:pt idx="17">
                  <c:v>10.3</c:v>
                </c:pt>
                <c:pt idx="18">
                  <c:v>10.9</c:v>
                </c:pt>
                <c:pt idx="19">
                  <c:v>12.2</c:v>
                </c:pt>
                <c:pt idx="20">
                  <c:v>13.9</c:v>
                </c:pt>
                <c:pt idx="21">
                  <c:v>16.600000000000001</c:v>
                </c:pt>
                <c:pt idx="22">
                  <c:v>23</c:v>
                </c:pt>
                <c:pt idx="23">
                  <c:v>26</c:v>
                </c:pt>
              </c:numCache>
            </c:numRef>
          </c:val>
        </c:ser>
        <c:dLbls>
          <c:showLegendKey val="0"/>
          <c:showVal val="0"/>
          <c:showCatName val="0"/>
          <c:showSerName val="0"/>
          <c:showPercent val="0"/>
          <c:showBubbleSize val="0"/>
        </c:dLbls>
        <c:gapWidth val="219"/>
        <c:overlap val="-27"/>
        <c:axId val="252445952"/>
        <c:axId val="252446344"/>
      </c:barChart>
      <c:catAx>
        <c:axId val="25244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it-IT"/>
          </a:p>
        </c:txPr>
        <c:crossAx val="252446344"/>
        <c:crosses val="autoZero"/>
        <c:auto val="1"/>
        <c:lblAlgn val="ctr"/>
        <c:lblOffset val="100"/>
        <c:noMultiLvlLbl val="0"/>
      </c:catAx>
      <c:valAx>
        <c:axId val="252446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it-IT"/>
          </a:p>
        </c:txPr>
        <c:crossAx val="25244595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j-lt"/>
                <a:ea typeface="+mn-ea"/>
                <a:cs typeface="+mn-cs"/>
              </a:defRPr>
            </a:pPr>
            <a:endParaRPr lang="it-IT"/>
          </a:p>
        </c:txPr>
      </c:legendEntry>
      <c:legendEntry>
        <c:idx val="1"/>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j-lt"/>
                <a:ea typeface="+mn-ea"/>
                <a:cs typeface="+mn-cs"/>
              </a:defRPr>
            </a:pPr>
            <a:endParaRPr lang="it-IT"/>
          </a:p>
        </c:txPr>
      </c:legendEntry>
      <c:layout>
        <c:manualLayout>
          <c:xMode val="edge"/>
          <c:yMode val="edge"/>
          <c:x val="0.70898339955996603"/>
          <c:y val="0.80198430333137605"/>
          <c:w val="0.27102725865350402"/>
          <c:h val="0.1980156966686240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900294232540396E-2"/>
          <c:y val="3.3837906899233501E-2"/>
          <c:w val="0.87875660171570003"/>
          <c:h val="0.80534662815242697"/>
        </c:manualLayout>
      </c:layout>
      <c:lineChart>
        <c:grouping val="standard"/>
        <c:varyColors val="0"/>
        <c:ser>
          <c:idx val="0"/>
          <c:order val="0"/>
          <c:tx>
            <c:strRef>
              <c:f>Foglio1!$A$32</c:f>
              <c:strCache>
                <c:ptCount val="1"/>
                <c:pt idx="0">
                  <c:v>Italy</c:v>
                </c:pt>
              </c:strCache>
            </c:strRef>
          </c:tx>
          <c:spPr>
            <a:ln w="28575" cap="rnd">
              <a:solidFill>
                <a:srgbClr val="FF0000"/>
              </a:solidFill>
              <a:round/>
            </a:ln>
            <a:effectLst/>
          </c:spPr>
          <c:marker>
            <c:symbol val="none"/>
          </c:marker>
          <c:dLbls>
            <c:dLbl>
              <c:idx val="1"/>
              <c:layout>
                <c:manualLayout>
                  <c:x val="1.94444444444444E-2"/>
                  <c:y val="3.240740740740739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Foglio1!$B$31:$E$31</c:f>
              <c:numCache>
                <c:formatCode>General</c:formatCode>
                <c:ptCount val="4"/>
                <c:pt idx="0">
                  <c:v>2011</c:v>
                </c:pt>
                <c:pt idx="1">
                  <c:v>2012</c:v>
                </c:pt>
                <c:pt idx="2">
                  <c:v>2013</c:v>
                </c:pt>
                <c:pt idx="3">
                  <c:v>2014</c:v>
                </c:pt>
              </c:numCache>
            </c:numRef>
          </c:cat>
          <c:val>
            <c:numRef>
              <c:f>Foglio1!$B$32:$E$32</c:f>
              <c:numCache>
                <c:formatCode>#,##0</c:formatCode>
                <c:ptCount val="4"/>
                <c:pt idx="0">
                  <c:v>62692</c:v>
                </c:pt>
                <c:pt idx="1">
                  <c:v>13267</c:v>
                </c:pt>
                <c:pt idx="2">
                  <c:v>42925</c:v>
                </c:pt>
                <c:pt idx="3">
                  <c:v>170100</c:v>
                </c:pt>
              </c:numCache>
            </c:numRef>
          </c:val>
          <c:smooth val="0"/>
        </c:ser>
        <c:dLbls>
          <c:showLegendKey val="0"/>
          <c:showVal val="0"/>
          <c:showCatName val="0"/>
          <c:showSerName val="0"/>
          <c:showPercent val="0"/>
          <c:showBubbleSize val="0"/>
        </c:dLbls>
        <c:smooth val="0"/>
        <c:axId val="252446736"/>
        <c:axId val="252447128"/>
      </c:lineChart>
      <c:catAx>
        <c:axId val="25244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it-IT"/>
          </a:p>
        </c:txPr>
        <c:crossAx val="252447128"/>
        <c:crossesAt val="0"/>
        <c:auto val="1"/>
        <c:lblAlgn val="ctr"/>
        <c:lblOffset val="100"/>
        <c:noMultiLvlLbl val="0"/>
      </c:catAx>
      <c:valAx>
        <c:axId val="252447128"/>
        <c:scaling>
          <c:orientation val="minMax"/>
          <c:max val="3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it-IT"/>
          </a:p>
        </c:txPr>
        <c:crossAx val="252446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42055644610901"/>
          <c:y val="5.38397709124558E-2"/>
          <c:w val="0.86357948532034501"/>
          <c:h val="0.80603391295959703"/>
        </c:manualLayout>
      </c:layout>
      <c:barChart>
        <c:barDir val="col"/>
        <c:grouping val="clustered"/>
        <c:varyColors val="0"/>
        <c:ser>
          <c:idx val="0"/>
          <c:order val="0"/>
          <c:tx>
            <c:strRef>
              <c:f>Foglio1!$A$50</c:f>
              <c:strCache>
                <c:ptCount val="1"/>
                <c:pt idx="0">
                  <c:v>No. Of disembarkments</c:v>
                </c:pt>
              </c:strCache>
            </c:strRef>
          </c:tx>
          <c:spPr>
            <a:solidFill>
              <a:schemeClr val="accent1"/>
            </a:solidFill>
            <a:ln>
              <a:noFill/>
            </a:ln>
            <a:effectLst/>
          </c:spPr>
          <c:invertIfNegative val="0"/>
          <c:cat>
            <c:strRef>
              <c:f>Foglio1!$B$49:$D$49</c:f>
              <c:strCache>
                <c:ptCount val="3"/>
                <c:pt idx="0">
                  <c:v>Jan 2013</c:v>
                </c:pt>
                <c:pt idx="1">
                  <c:v>Jan 2014</c:v>
                </c:pt>
                <c:pt idx="2">
                  <c:v>Jan 2015</c:v>
                </c:pt>
              </c:strCache>
            </c:strRef>
          </c:cat>
          <c:val>
            <c:numRef>
              <c:f>Foglio1!$B$50:$D$50</c:f>
              <c:numCache>
                <c:formatCode>#,##0</c:formatCode>
                <c:ptCount val="3"/>
                <c:pt idx="0" formatCode="General">
                  <c:v>217</c:v>
                </c:pt>
                <c:pt idx="1">
                  <c:v>2171</c:v>
                </c:pt>
                <c:pt idx="2">
                  <c:v>3528</c:v>
                </c:pt>
              </c:numCache>
            </c:numRef>
          </c:val>
        </c:ser>
        <c:dLbls>
          <c:showLegendKey val="0"/>
          <c:showVal val="0"/>
          <c:showCatName val="0"/>
          <c:showSerName val="0"/>
          <c:showPercent val="0"/>
          <c:showBubbleSize val="0"/>
        </c:dLbls>
        <c:gapWidth val="219"/>
        <c:overlap val="-27"/>
        <c:axId val="252447912"/>
        <c:axId val="252448304"/>
      </c:barChart>
      <c:catAx>
        <c:axId val="25244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52448304"/>
        <c:crosses val="autoZero"/>
        <c:auto val="1"/>
        <c:lblAlgn val="ctr"/>
        <c:lblOffset val="100"/>
        <c:noMultiLvlLbl val="0"/>
      </c:catAx>
      <c:valAx>
        <c:axId val="252448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52447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A87F77A-760F-4B8F-A203-D5141139BF8B}" type="datetimeFigureOut">
              <a:rPr lang="en-US" smtClean="0"/>
              <a:pPr/>
              <a:t>7/21/2015</a:t>
            </a:fld>
            <a:endParaRPr lang="en-US" dirty="0"/>
          </a:p>
        </p:txBody>
      </p:sp>
      <p:sp>
        <p:nvSpPr>
          <p:cNvPr id="4" name="Segnaposto piè di pa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5" name="Segnaposto numero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AD0E665-3585-4A7D-B60E-D7B4A4BDB4F2}" type="slidenum">
              <a:rPr lang="en-US" smtClean="0"/>
              <a:pPr/>
              <a:t>‹N›</a:t>
            </a:fld>
            <a:endParaRPr lang="en-US" dirty="0"/>
          </a:p>
        </p:txBody>
      </p:sp>
    </p:spTree>
    <p:extLst>
      <p:ext uri="{BB962C8B-B14F-4D97-AF65-F5344CB8AC3E}">
        <p14:creationId xmlns:p14="http://schemas.microsoft.com/office/powerpoint/2010/main" val="28591899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9CC644A-51FD-4EDD-80DE-CABFA3188D7F}" type="datetimeFigureOut">
              <a:rPr lang="it-IT" smtClean="0"/>
              <a:pPr/>
              <a:t>21/07/2015</a:t>
            </a:fld>
            <a:endParaRPr lang="it-IT" dirty="0"/>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D75D8C4-0CD8-4D7B-9642-0AF46DAD4ADB}" type="slidenum">
              <a:rPr lang="it-IT" smtClean="0"/>
              <a:pPr/>
              <a:t>‹N›</a:t>
            </a:fld>
            <a:endParaRPr lang="it-IT" dirty="0"/>
          </a:p>
        </p:txBody>
      </p:sp>
    </p:spTree>
    <p:extLst>
      <p:ext uri="{BB962C8B-B14F-4D97-AF65-F5344CB8AC3E}">
        <p14:creationId xmlns:p14="http://schemas.microsoft.com/office/powerpoint/2010/main" val="11047095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1" kern="1200" dirty="0" smtClean="0">
                <a:solidFill>
                  <a:schemeClr val="tx1"/>
                </a:solidFill>
                <a:latin typeface="+mn-lt"/>
                <a:ea typeface="+mn-ea"/>
                <a:cs typeface="+mn-cs"/>
              </a:rPr>
              <a:t>Why this provocative title? Even if we are aware, to quote  Vertovec, of the super-diversity of treatments reserved to different categories of aliens, and of the super-diversity of our democratic systems, yet, in the background, we still can detect a sort of structural matrix, which we may identify already in the Athenian democratic archetype, that embodies some recurrent attitudes of closure towards the foreigners, oi </a:t>
            </a:r>
            <a:r>
              <a:rPr lang="en-US" sz="2400" i="1" kern="1200" dirty="0" err="1" smtClean="0">
                <a:solidFill>
                  <a:schemeClr val="tx1"/>
                </a:solidFill>
                <a:latin typeface="+mn-lt"/>
                <a:ea typeface="+mn-ea"/>
                <a:cs typeface="+mn-cs"/>
              </a:rPr>
              <a:t>barbaroi</a:t>
            </a:r>
            <a:r>
              <a:rPr lang="en-US" sz="2400" i="1" kern="1200" dirty="0" smtClean="0">
                <a:solidFill>
                  <a:schemeClr val="tx1"/>
                </a:solidFill>
                <a:latin typeface="+mn-lt"/>
                <a:ea typeface="+mn-ea"/>
                <a:cs typeface="+mn-cs"/>
              </a:rPr>
              <a:t>, the barbarians. </a:t>
            </a:r>
            <a:endParaRPr lang="it-IT" sz="2400" kern="1200" dirty="0" smtClean="0">
              <a:solidFill>
                <a:schemeClr val="tx1"/>
              </a:solidFill>
              <a:latin typeface="+mn-lt"/>
              <a:ea typeface="+mn-ea"/>
              <a:cs typeface="+mn-cs"/>
            </a:endParaRPr>
          </a:p>
          <a:p>
            <a:endParaRPr lang="it-IT" sz="2000" dirty="0" smtClean="0"/>
          </a:p>
          <a:p>
            <a:endParaRPr lang="it-IT" dirty="0"/>
          </a:p>
        </p:txBody>
      </p:sp>
      <p:sp>
        <p:nvSpPr>
          <p:cNvPr id="4" name="Segnaposto numero diapositiva 3"/>
          <p:cNvSpPr>
            <a:spLocks noGrp="1"/>
          </p:cNvSpPr>
          <p:nvPr>
            <p:ph type="sldNum" sz="quarter" idx="10"/>
          </p:nvPr>
        </p:nvSpPr>
        <p:spPr/>
        <p:txBody>
          <a:bodyPr/>
          <a:lstStyle/>
          <a:p>
            <a:fld id="{AD75D8C4-0CD8-4D7B-9642-0AF46DAD4ADB}" type="slidenum">
              <a:rPr lang="it-IT" smtClean="0"/>
              <a:pPr/>
              <a:t>1</a:t>
            </a:fld>
            <a:endParaRPr lang="it-IT"/>
          </a:p>
        </p:txBody>
      </p:sp>
    </p:spTree>
    <p:extLst>
      <p:ext uri="{BB962C8B-B14F-4D97-AF65-F5344CB8AC3E}">
        <p14:creationId xmlns:p14="http://schemas.microsoft.com/office/powerpoint/2010/main" val="2044192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Italy </a:t>
            </a:r>
            <a:r>
              <a:rPr lang="en-GB" sz="1200" kern="1200" dirty="0" smtClean="0">
                <a:solidFill>
                  <a:schemeClr val="tx1"/>
                </a:solidFill>
                <a:latin typeface="+mn-lt"/>
                <a:ea typeface="+mn-ea"/>
                <a:cs typeface="+mn-cs"/>
              </a:rPr>
              <a:t>experienced a long political phase, in which – even if not without interruptions – a </a:t>
            </a:r>
            <a:r>
              <a:rPr lang="en-GB" sz="1200" kern="1200" dirty="0" err="1" smtClean="0">
                <a:solidFill>
                  <a:schemeClr val="tx1"/>
                </a:solidFill>
                <a:latin typeface="+mn-lt"/>
                <a:ea typeface="+mn-ea"/>
                <a:cs typeface="+mn-cs"/>
              </a:rPr>
              <a:t>center</a:t>
            </a:r>
            <a:r>
              <a:rPr lang="en-GB" sz="1200" kern="1200" dirty="0" smtClean="0">
                <a:solidFill>
                  <a:schemeClr val="tx1"/>
                </a:solidFill>
                <a:latin typeface="+mn-lt"/>
                <a:ea typeface="+mn-ea"/>
                <a:cs typeface="+mn-cs"/>
              </a:rPr>
              <a:t>-right majority ruled the country. That winning  coalition included xenophobic components. And yet, even under these circumstances, the policies were less coherently restrictive than we might have expected. The action of the courts was able to nullify many anti-immigrant measures in particular those aimed at undermining health and educational rights of the undocumented migrants. </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organized civil society played a crucial role as well.  </a:t>
            </a:r>
            <a:r>
              <a:rPr lang="en-US" sz="1200" kern="1200" dirty="0" smtClean="0">
                <a:solidFill>
                  <a:schemeClr val="tx1"/>
                </a:solidFill>
                <a:latin typeface="+mn-lt"/>
                <a:ea typeface="+mn-ea"/>
                <a:cs typeface="+mn-cs"/>
              </a:rPr>
              <a:t>Even though, during the electoral campaigns, </a:t>
            </a:r>
            <a:r>
              <a:rPr lang="en-GB" sz="1200" kern="1200" dirty="0" smtClean="0">
                <a:solidFill>
                  <a:schemeClr val="tx1"/>
                </a:solidFill>
                <a:latin typeface="+mn-lt"/>
                <a:ea typeface="+mn-ea"/>
                <a:cs typeface="+mn-cs"/>
              </a:rPr>
              <a:t>according to Edelman thesis, politicians’ rhetoric is addressed to the electorate, when in government/ even </a:t>
            </a:r>
            <a:r>
              <a:rPr lang="en-GB" sz="1200" kern="1200" dirty="0" err="1" smtClean="0">
                <a:solidFill>
                  <a:schemeClr val="tx1"/>
                </a:solidFill>
                <a:latin typeface="+mn-lt"/>
                <a:ea typeface="+mn-ea"/>
                <a:cs typeface="+mn-cs"/>
              </a:rPr>
              <a:t>center</a:t>
            </a:r>
            <a:r>
              <a:rPr lang="en-GB" sz="1200" kern="1200" dirty="0" smtClean="0">
                <a:solidFill>
                  <a:schemeClr val="tx1"/>
                </a:solidFill>
                <a:latin typeface="+mn-lt"/>
                <a:ea typeface="+mn-ea"/>
                <a:cs typeface="+mn-cs"/>
              </a:rPr>
              <a:t>-rights parties should take into consideration the interests of  lobbies.  And, as I have already written in several works, Italian pro-immigrant benevolent lobbies are particularly strong, and in alliance with the employers, they were able to obtain frequent mass regularizations. </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Pragmatic problem solving can also explain recurrent huge regularizations, even under centre-right governments. In a context of financial difficulty,  mass regularizations are also devices to cash administrative fees right now, and   raise public revenues in future by receiving</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more taxes &amp; contributions.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Italian case offers also the opportunity to explain an interesting aspect of electoral behavior: not always strong anti-immigrant opinions do</a:t>
            </a:r>
            <a:r>
              <a:rPr lang="en-US" sz="1200" kern="1200" baseline="0" dirty="0" smtClean="0">
                <a:solidFill>
                  <a:schemeClr val="tx1"/>
                </a:solidFill>
                <a:latin typeface="+mn-lt"/>
                <a:ea typeface="+mn-ea"/>
                <a:cs typeface="+mn-cs"/>
              </a:rPr>
              <a:t> translate into </a:t>
            </a:r>
            <a:r>
              <a:rPr lang="en-US" sz="1200" kern="1200" dirty="0" smtClean="0">
                <a:solidFill>
                  <a:schemeClr val="tx1"/>
                </a:solidFill>
                <a:latin typeface="+mn-lt"/>
                <a:ea typeface="+mn-ea"/>
                <a:cs typeface="+mn-cs"/>
              </a:rPr>
              <a:t> anti-immigrant votes. </a:t>
            </a:r>
            <a:endParaRPr lang="it-IT" sz="1200" kern="1200" dirty="0" smtClean="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AD75D8C4-0CD8-4D7B-9642-0AF46DAD4ADB}" type="slidenum">
              <a:rPr lang="it-IT" smtClean="0"/>
              <a:pPr/>
              <a:t>10</a:t>
            </a:fld>
            <a:endParaRPr lang="it-IT" dirty="0"/>
          </a:p>
        </p:txBody>
      </p:sp>
    </p:spTree>
    <p:extLst>
      <p:ext uri="{BB962C8B-B14F-4D97-AF65-F5344CB8AC3E}">
        <p14:creationId xmlns:p14="http://schemas.microsoft.com/office/powerpoint/2010/main" val="1114330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latin typeface="+mn-lt"/>
                <a:ea typeface="+mn-ea"/>
                <a:cs typeface="+mn-cs"/>
              </a:rPr>
              <a:t>The strong anti-immigrant attitudes of the Italian electorate in 2014 are absolutely clear from this </a:t>
            </a:r>
            <a:r>
              <a:rPr lang="en-US" sz="1200" kern="1200" dirty="0" err="1" smtClean="0">
                <a:solidFill>
                  <a:schemeClr val="tx1"/>
                </a:solidFill>
                <a:latin typeface="+mn-lt"/>
                <a:ea typeface="+mn-ea"/>
                <a:cs typeface="+mn-cs"/>
              </a:rPr>
              <a:t>Eurobarometer</a:t>
            </a:r>
            <a:r>
              <a:rPr lang="en-US" sz="1200" kern="1200" dirty="0" smtClean="0">
                <a:solidFill>
                  <a:schemeClr val="tx1"/>
                </a:solidFill>
                <a:latin typeface="+mn-lt"/>
                <a:ea typeface="+mn-ea"/>
                <a:cs typeface="+mn-cs"/>
              </a:rPr>
              <a:t> 2014 survey – but there are many other</a:t>
            </a:r>
            <a:r>
              <a:rPr lang="en-US" sz="1200" kern="1200" baseline="0" dirty="0" smtClean="0">
                <a:solidFill>
                  <a:schemeClr val="tx1"/>
                </a:solidFill>
                <a:latin typeface="+mn-lt"/>
                <a:ea typeface="+mn-ea"/>
                <a:cs typeface="+mn-cs"/>
              </a:rPr>
              <a:t> surveys</a:t>
            </a:r>
            <a:r>
              <a:rPr lang="en-US" sz="1200" kern="1200" dirty="0" smtClean="0">
                <a:solidFill>
                  <a:schemeClr val="tx1"/>
                </a:solidFill>
                <a:latin typeface="+mn-lt"/>
                <a:ea typeface="+mn-ea"/>
                <a:cs typeface="+mn-cs"/>
              </a:rPr>
              <a:t> telling the same story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It is thus quite surprising that, in the 2014 European Elections, such strong anti-immigrant opinions were not able to translate into Rightist parties’ victories.</a:t>
            </a:r>
            <a:endParaRPr lang="it-IT" sz="1200" kern="1200" dirty="0" smtClean="0">
              <a:solidFill>
                <a:schemeClr val="tx1"/>
              </a:solidFill>
              <a:latin typeface="+mn-lt"/>
              <a:ea typeface="+mn-ea"/>
              <a:cs typeface="+mn-cs"/>
            </a:endParaRPr>
          </a:p>
          <a:p>
            <a:endParaRPr lang="it-IT" sz="1200" kern="1200" dirty="0" smtClean="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AD75D8C4-0CD8-4D7B-9642-0AF46DAD4ADB}" type="slidenum">
              <a:rPr lang="it-IT" smtClean="0"/>
              <a:pPr/>
              <a:t>11</a:t>
            </a:fld>
            <a:endParaRPr lang="it-IT" dirty="0"/>
          </a:p>
        </p:txBody>
      </p:sp>
    </p:spTree>
    <p:extLst>
      <p:ext uri="{BB962C8B-B14F-4D97-AF65-F5344CB8AC3E}">
        <p14:creationId xmlns:p14="http://schemas.microsoft.com/office/powerpoint/2010/main" val="2014830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latin typeface="+mn-lt"/>
                <a:ea typeface="+mn-ea"/>
                <a:cs typeface="+mn-cs"/>
              </a:rPr>
              <a:t>On the contrary these elections rewarded, as never before in Italy, a centre-left party. We may find a first explanation in the fact that radical anti-immigrant parties run divided and they were not allied with their traditional partner, the Berlusconi’s party. Furthermore,</a:t>
            </a:r>
            <a:r>
              <a:rPr lang="en-GB" sz="1200" kern="1200" baseline="0" dirty="0" smtClean="0">
                <a:solidFill>
                  <a:schemeClr val="tx1"/>
                </a:solidFill>
                <a:latin typeface="+mn-lt"/>
                <a:ea typeface="+mn-ea"/>
                <a:cs typeface="+mn-cs"/>
              </a:rPr>
              <a:t> i</a:t>
            </a:r>
            <a:r>
              <a:rPr lang="en-GB" sz="1200" kern="1200" dirty="0" smtClean="0">
                <a:solidFill>
                  <a:schemeClr val="tx1"/>
                </a:solidFill>
                <a:latin typeface="+mn-lt"/>
                <a:ea typeface="+mn-ea"/>
                <a:cs typeface="+mn-cs"/>
              </a:rPr>
              <a:t>n the EU elections, while the proportional system encouraged fragmentation, the representation (4%) threshold penalized small radical right-wing parties. However,</a:t>
            </a:r>
            <a:r>
              <a:rPr lang="en-GB" sz="1200" kern="1200" baseline="0" dirty="0" smtClean="0">
                <a:solidFill>
                  <a:schemeClr val="tx1"/>
                </a:solidFill>
                <a:latin typeface="+mn-lt"/>
                <a:ea typeface="+mn-ea"/>
                <a:cs typeface="+mn-cs"/>
              </a:rPr>
              <a:t> parties alliances and electoral systems can explain the unfavourable translation from xenophobic votes into sets, but not the huge movement of the votes towards the Democratic Party.  </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While, as historians and social scientists</a:t>
            </a:r>
            <a:r>
              <a:rPr lang="en-GB" sz="1200" kern="1200" baseline="0" dirty="0" smtClean="0">
                <a:solidFill>
                  <a:schemeClr val="tx1"/>
                </a:solidFill>
                <a:latin typeface="+mn-lt"/>
                <a:ea typeface="+mn-ea"/>
                <a:cs typeface="+mn-cs"/>
              </a:rPr>
              <a:t> we focus on individuals, when studying transition to democracy, we tend to under evaluate their role in established democratic system functioning. To me, a</a:t>
            </a:r>
            <a:r>
              <a:rPr lang="en-GB" sz="1200" kern="1200" dirty="0" smtClean="0">
                <a:solidFill>
                  <a:schemeClr val="tx1"/>
                </a:solidFill>
                <a:latin typeface="+mn-lt"/>
                <a:ea typeface="+mn-ea"/>
                <a:cs typeface="+mn-cs"/>
              </a:rPr>
              <a:t>nother explanation of the striking nature of the centre-left victory can be found in the ability of its leader Matteo </a:t>
            </a:r>
            <a:r>
              <a:rPr lang="en-GB" sz="1200" kern="1200" dirty="0" err="1" smtClean="0">
                <a:solidFill>
                  <a:schemeClr val="tx1"/>
                </a:solidFill>
                <a:latin typeface="+mn-lt"/>
                <a:ea typeface="+mn-ea"/>
                <a:cs typeface="+mn-cs"/>
              </a:rPr>
              <a:t>Renzi</a:t>
            </a:r>
            <a:r>
              <a:rPr lang="en-GB" sz="1200" kern="1200" dirty="0" smtClean="0">
                <a:solidFill>
                  <a:schemeClr val="tx1"/>
                </a:solidFill>
                <a:latin typeface="+mn-lt"/>
                <a:ea typeface="+mn-ea"/>
                <a:cs typeface="+mn-cs"/>
              </a:rPr>
              <a:t> to create a narrative, amplified by the media, which distinguished himself from the incumbent majority, casting himself in the role of wrecker of the leftist traditional elite.</a:t>
            </a:r>
            <a:r>
              <a:rPr lang="en-US" sz="1200" kern="1200" dirty="0" smtClean="0">
                <a:solidFill>
                  <a:schemeClr val="tx1"/>
                </a:solidFill>
                <a:latin typeface="+mn-lt"/>
                <a:ea typeface="+mn-ea"/>
                <a:cs typeface="+mn-cs"/>
              </a:rPr>
              <a:t>  Another under evaluated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variable is the relative positioning, i.e. the hierarchy  of  public concerns. </a:t>
            </a:r>
            <a:endParaRPr lang="it-IT" sz="1200" kern="1200" dirty="0" smtClean="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AD75D8C4-0CD8-4D7B-9642-0AF46DAD4ADB}" type="slidenum">
              <a:rPr lang="it-IT" smtClean="0"/>
              <a:pPr/>
              <a:t>12</a:t>
            </a:fld>
            <a:endParaRPr lang="it-IT" dirty="0"/>
          </a:p>
        </p:txBody>
      </p:sp>
    </p:spTree>
    <p:extLst>
      <p:ext uri="{BB962C8B-B14F-4D97-AF65-F5344CB8AC3E}">
        <p14:creationId xmlns:p14="http://schemas.microsoft.com/office/powerpoint/2010/main" val="2761845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 Due to the general context of </a:t>
            </a:r>
            <a:r>
              <a:rPr lang="en-US" sz="1200" kern="1200" dirty="0" smtClean="0">
                <a:solidFill>
                  <a:schemeClr val="tx1"/>
                </a:solidFill>
                <a:latin typeface="+mn-lt"/>
                <a:ea typeface="+mn-ea"/>
                <a:cs typeface="+mn-cs"/>
              </a:rPr>
              <a:t>economic crisis. Unemployment fears and the need for an economic recovery were more salient than ever, and </a:t>
            </a:r>
            <a:r>
              <a:rPr lang="en-US" sz="1200" kern="1200" dirty="0" err="1" smtClean="0">
                <a:solidFill>
                  <a:schemeClr val="tx1"/>
                </a:solidFill>
                <a:latin typeface="+mn-lt"/>
                <a:ea typeface="+mn-ea"/>
                <a:cs typeface="+mn-cs"/>
              </a:rPr>
              <a:t>Renzi</a:t>
            </a:r>
            <a:r>
              <a:rPr lang="en-US" sz="1200" kern="1200" dirty="0" smtClean="0">
                <a:solidFill>
                  <a:schemeClr val="tx1"/>
                </a:solidFill>
                <a:latin typeface="+mn-lt"/>
                <a:ea typeface="+mn-ea"/>
                <a:cs typeface="+mn-cs"/>
              </a:rPr>
              <a:t> was able in focusing his electoral campaign on these issues. However, the center-left supremacy is now under pressure</a:t>
            </a:r>
            <a:r>
              <a:rPr lang="en-US" sz="1200" kern="1200" dirty="0" smtClean="0">
                <a:solidFill>
                  <a:schemeClr val="tx1"/>
                </a:solidFill>
                <a:effectLst/>
                <a:latin typeface="+mn-lt"/>
                <a:ea typeface="+mn-ea"/>
                <a:cs typeface="+mn-cs"/>
              </a:rPr>
              <a:t>. As</a:t>
            </a:r>
            <a:r>
              <a:rPr lang="en-US" sz="1200" kern="1200" baseline="0" dirty="0" smtClean="0">
                <a:solidFill>
                  <a:schemeClr val="tx1"/>
                </a:solidFill>
                <a:effectLst/>
                <a:latin typeface="+mn-lt"/>
                <a:ea typeface="+mn-ea"/>
                <a:cs typeface="+mn-cs"/>
              </a:rPr>
              <a:t> we can catch</a:t>
            </a:r>
            <a:r>
              <a:rPr lang="en-GB" sz="1200" kern="1200" baseline="0" dirty="0" smtClean="0">
                <a:solidFill>
                  <a:schemeClr val="tx1"/>
                </a:solidFill>
                <a:effectLst/>
                <a:latin typeface="+mn-lt"/>
                <a:ea typeface="+mn-ea"/>
                <a:cs typeface="+mn-cs"/>
              </a:rPr>
              <a:t> by looking at the last electoral results.</a:t>
            </a:r>
            <a:endParaRPr lang="it-IT"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AD75D8C4-0CD8-4D7B-9642-0AF46DAD4ADB}" type="slidenum">
              <a:rPr lang="it-IT" smtClean="0"/>
              <a:pPr/>
              <a:t>13</a:t>
            </a:fld>
            <a:endParaRPr lang="it-IT" dirty="0"/>
          </a:p>
        </p:txBody>
      </p:sp>
    </p:spTree>
    <p:extLst>
      <p:ext uri="{BB962C8B-B14F-4D97-AF65-F5344CB8AC3E}">
        <p14:creationId xmlns:p14="http://schemas.microsoft.com/office/powerpoint/2010/main" val="3644063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results of the 2015 partial regional and local elections registered a big leap forwards of the </a:t>
            </a:r>
            <a:r>
              <a:rPr lang="en-US" sz="1200" kern="1200" dirty="0" err="1" smtClean="0">
                <a:solidFill>
                  <a:schemeClr val="tx1"/>
                </a:solidFill>
                <a:latin typeface="+mn-lt"/>
                <a:ea typeface="+mn-ea"/>
                <a:cs typeface="+mn-cs"/>
              </a:rPr>
              <a:t>Lega</a:t>
            </a:r>
            <a:r>
              <a:rPr lang="en-US" sz="1200" kern="1200" dirty="0" smtClean="0">
                <a:solidFill>
                  <a:schemeClr val="tx1"/>
                </a:solidFill>
                <a:latin typeface="+mn-lt"/>
                <a:ea typeface="+mn-ea"/>
                <a:cs typeface="+mn-cs"/>
              </a:rPr>
              <a:t> Nord.</a:t>
            </a:r>
            <a:r>
              <a:rPr lang="en-US" sz="1200" kern="1200" baseline="0" dirty="0" smtClean="0">
                <a:solidFill>
                  <a:schemeClr val="tx1"/>
                </a:solidFill>
                <a:latin typeface="+mn-lt"/>
                <a:ea typeface="+mn-ea"/>
                <a:cs typeface="+mn-cs"/>
              </a:rPr>
              <a:t> The League</a:t>
            </a:r>
            <a:r>
              <a:rPr lang="en-US" sz="1200" kern="1200" dirty="0" smtClean="0">
                <a:solidFill>
                  <a:schemeClr val="tx1"/>
                </a:solidFill>
                <a:latin typeface="+mn-lt"/>
                <a:ea typeface="+mn-ea"/>
                <a:cs typeface="+mn-cs"/>
              </a:rPr>
              <a:t> has casted aside its traditional themes of devolution and even secession in favor of a strongly xenophobic focus. It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was already in power in Lombardy, a region which did not vote this time, as well as in Veneto, where its</a:t>
            </a:r>
            <a:r>
              <a:rPr lang="en-US" sz="1200" kern="1200" baseline="0" dirty="0" smtClean="0">
                <a:solidFill>
                  <a:schemeClr val="tx1"/>
                </a:solidFill>
                <a:latin typeface="+mn-lt"/>
                <a:ea typeface="+mn-ea"/>
                <a:cs typeface="+mn-cs"/>
              </a:rPr>
              <a:t> power was clearly </a:t>
            </a:r>
            <a:r>
              <a:rPr lang="en-US" sz="1200" kern="1200" dirty="0" smtClean="0">
                <a:solidFill>
                  <a:schemeClr val="tx1"/>
                </a:solidFill>
                <a:latin typeface="+mn-lt"/>
                <a:ea typeface="+mn-ea"/>
                <a:cs typeface="+mn-cs"/>
              </a:rPr>
              <a:t>confirmed. But what surprised and scared the </a:t>
            </a:r>
            <a:r>
              <a:rPr lang="en-US" sz="1200" kern="1200" dirty="0" err="1" smtClean="0">
                <a:solidFill>
                  <a:schemeClr val="tx1"/>
                </a:solidFill>
                <a:latin typeface="+mn-lt"/>
                <a:ea typeface="+mn-ea"/>
                <a:cs typeface="+mn-cs"/>
              </a:rPr>
              <a:t>Renzi’s</a:t>
            </a:r>
            <a:r>
              <a:rPr lang="en-US" sz="1200" kern="1200" dirty="0" smtClean="0">
                <a:solidFill>
                  <a:schemeClr val="tx1"/>
                </a:solidFill>
                <a:latin typeface="+mn-lt"/>
                <a:ea typeface="+mn-ea"/>
                <a:cs typeface="+mn-cs"/>
              </a:rPr>
              <a:t> PD majority was the League dramatic electoral success outside its traditional heartland, into Northern and Central Italian regions  once dominated by leftist parties. Again part of these</a:t>
            </a:r>
            <a:r>
              <a:rPr lang="en-US" sz="1200" kern="1200" baseline="0" dirty="0" smtClean="0">
                <a:solidFill>
                  <a:schemeClr val="tx1"/>
                </a:solidFill>
                <a:latin typeface="+mn-lt"/>
                <a:ea typeface="+mn-ea"/>
                <a:cs typeface="+mn-cs"/>
              </a:rPr>
              <a:t> results can by explained by the fact that the right parties were allied when needed, while the center-left in some city run divided after having split, and also the still formally united PD showed deep internal cleavages which troubled the electorate, and produced other defections and splits after the elections . Again the role of individuals proved fundamental. The young Northern League leader </a:t>
            </a:r>
            <a:r>
              <a:rPr lang="en-US" sz="1200" kern="1200" baseline="0" dirty="0" err="1" smtClean="0">
                <a:solidFill>
                  <a:schemeClr val="tx1"/>
                </a:solidFill>
                <a:latin typeface="+mn-lt"/>
                <a:ea typeface="+mn-ea"/>
                <a:cs typeface="+mn-cs"/>
              </a:rPr>
              <a:t>Matteo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Salvini</a:t>
            </a:r>
            <a:r>
              <a:rPr lang="en-US" sz="1200" kern="1200" baseline="0" dirty="0" smtClean="0">
                <a:solidFill>
                  <a:schemeClr val="tx1"/>
                </a:solidFill>
                <a:latin typeface="+mn-lt"/>
                <a:ea typeface="+mn-ea"/>
                <a:cs typeface="+mn-cs"/>
              </a:rPr>
              <a:t>,  was capable to vocally invade any king of new and old media. He was also able to couple the immigration issue with  anti EU stances. Blaming EU for impairing the Italian Economic economic recovery because of a coercive austerity and the consequences on Italian export of the sanctions imposed to Russia. </a:t>
            </a:r>
            <a:r>
              <a:rPr lang="en-US" sz="1200" kern="1200" dirty="0" smtClean="0">
                <a:solidFill>
                  <a:schemeClr val="tx1"/>
                </a:solidFill>
                <a:latin typeface="+mn-lt"/>
                <a:ea typeface="+mn-ea"/>
                <a:cs typeface="+mn-cs"/>
              </a:rPr>
              <a:t>Paradoxically the relative success of the Renzi government in improving the economic situation, often was not perceived, and when perceived  left space to other issues. Immigration became the main character of the play, because of the increase in unauthorized inflows in Italy and the media dramatization, where the notion of an “invasion” was repeatedly used.</a:t>
            </a:r>
            <a:r>
              <a:rPr lang="en-US" sz="1200" kern="1200" baseline="0" dirty="0" smtClean="0">
                <a:solidFill>
                  <a:schemeClr val="tx1"/>
                </a:solidFill>
                <a:latin typeface="+mn-lt"/>
                <a:ea typeface="+mn-ea"/>
                <a:cs typeface="+mn-cs"/>
              </a:rPr>
              <a:t> And in fact the unauthorized inflows increase was there.     </a:t>
            </a:r>
            <a:endParaRPr lang="it-IT" sz="1200" kern="1200" dirty="0" smtClean="0">
              <a:solidFill>
                <a:schemeClr val="tx1"/>
              </a:solidFill>
              <a:latin typeface="+mn-lt"/>
              <a:ea typeface="+mn-ea"/>
              <a:cs typeface="+mn-cs"/>
            </a:endParaRPr>
          </a:p>
          <a:p>
            <a:endParaRPr lang="en-US" noProof="0" dirty="0"/>
          </a:p>
        </p:txBody>
      </p:sp>
      <p:sp>
        <p:nvSpPr>
          <p:cNvPr id="4" name="Segnaposto numero diapositiva 3"/>
          <p:cNvSpPr>
            <a:spLocks noGrp="1"/>
          </p:cNvSpPr>
          <p:nvPr>
            <p:ph type="sldNum" sz="quarter" idx="10"/>
          </p:nvPr>
        </p:nvSpPr>
        <p:spPr/>
        <p:txBody>
          <a:bodyPr/>
          <a:lstStyle/>
          <a:p>
            <a:fld id="{AD75D8C4-0CD8-4D7B-9642-0AF46DAD4ADB}" type="slidenum">
              <a:rPr lang="it-IT" smtClean="0"/>
              <a:pPr/>
              <a:t>14</a:t>
            </a:fld>
            <a:endParaRPr lang="it-IT"/>
          </a:p>
        </p:txBody>
      </p:sp>
    </p:spTree>
    <p:extLst>
      <p:ext uri="{BB962C8B-B14F-4D97-AF65-F5344CB8AC3E}">
        <p14:creationId xmlns:p14="http://schemas.microsoft.com/office/powerpoint/2010/main" val="2222655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Furthermore, Renzi’s pro Europe culture became a disadvantage, due the scarce solidarity of the European partners in managing the impact of mixed flows. By contrast anti-EU attitudes were an asset of his main competitors.  On the other hand, it must be taken into account that</a:t>
            </a:r>
            <a:r>
              <a:rPr lang="en-US" sz="1200" kern="1200" baseline="0" dirty="0" smtClean="0">
                <a:solidFill>
                  <a:schemeClr val="tx1"/>
                </a:solidFill>
                <a:latin typeface="+mn-lt"/>
                <a:ea typeface="+mn-ea"/>
                <a:cs typeface="+mn-cs"/>
              </a:rPr>
              <a:t> also leftist voters are not immune from anti-immigrant attitudes and they are consequently exposed to anti-immigrant parties attraction.</a:t>
            </a:r>
            <a:r>
              <a:rPr lang="en-US"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AD75D8C4-0CD8-4D7B-9642-0AF46DAD4ADB}" type="slidenum">
              <a:rPr lang="it-IT" smtClean="0"/>
              <a:pPr/>
              <a:t>15</a:t>
            </a:fld>
            <a:endParaRPr lang="it-IT"/>
          </a:p>
        </p:txBody>
      </p:sp>
    </p:spTree>
    <p:extLst>
      <p:ext uri="{BB962C8B-B14F-4D97-AF65-F5344CB8AC3E}">
        <p14:creationId xmlns:p14="http://schemas.microsoft.com/office/powerpoint/2010/main" val="3786917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recent</a:t>
            </a:r>
            <a:r>
              <a:rPr lang="en-US" sz="1200" kern="1200" baseline="0" dirty="0" smtClean="0">
                <a:solidFill>
                  <a:schemeClr val="tx1"/>
                </a:solidFill>
                <a:latin typeface="+mn-lt"/>
                <a:ea typeface="+mn-ea"/>
                <a:cs typeface="+mn-cs"/>
              </a:rPr>
              <a:t> (2014)</a:t>
            </a:r>
            <a:r>
              <a:rPr lang="en-US" sz="1200" kern="1200" dirty="0" smtClean="0">
                <a:solidFill>
                  <a:schemeClr val="tx1"/>
                </a:solidFill>
                <a:latin typeface="+mn-lt"/>
                <a:ea typeface="+mn-ea"/>
                <a:cs typeface="+mn-cs"/>
              </a:rPr>
              <a:t> Pew Research survey can contribute in further explaining the Northern League success, showing clear anti-immigrant attitudes present also in the center-left electorate </a:t>
            </a:r>
            <a:endParaRPr lang="it-IT" sz="1200" kern="1200" dirty="0" smtClean="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AD75D8C4-0CD8-4D7B-9642-0AF46DAD4ADB}" type="slidenum">
              <a:rPr lang="it-IT" smtClean="0"/>
              <a:pPr/>
              <a:t>16</a:t>
            </a:fld>
            <a:endParaRPr lang="it-IT" dirty="0"/>
          </a:p>
        </p:txBody>
      </p:sp>
    </p:spTree>
    <p:extLst>
      <p:ext uri="{BB962C8B-B14F-4D97-AF65-F5344CB8AC3E}">
        <p14:creationId xmlns:p14="http://schemas.microsoft.com/office/powerpoint/2010/main" val="1763355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Obviously the growth of anti-immigrant parties is not just and not mainly an Italian problem. </a:t>
            </a:r>
            <a:r>
              <a:rPr lang="en-GB" sz="1200" kern="1200" dirty="0" smtClean="0">
                <a:solidFill>
                  <a:schemeClr val="tx1"/>
                </a:solidFill>
                <a:latin typeface="+mn-lt"/>
                <a:ea typeface="+mn-ea"/>
                <a:cs typeface="+mn-cs"/>
              </a:rPr>
              <a:t>For the sake of simplicity I used a comparison between the two last EU elections. It should be noted that following national or regional elections have confirmed or even reinforced the trend shown in these data. </a:t>
            </a:r>
            <a:r>
              <a:rPr lang="en-US" sz="1200" kern="1200" dirty="0" smtClean="0">
                <a:solidFill>
                  <a:schemeClr val="tx1"/>
                </a:solidFill>
                <a:latin typeface="+mn-lt"/>
                <a:ea typeface="+mn-ea"/>
                <a:cs typeface="+mn-cs"/>
              </a:rPr>
              <a:t>For instance in Sweden the SD party reached 13% in the September 2014 national elections; - in Finland the True Finns reached 17,7% in the 2015 general elections, and so on.</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Even more importantly, we are witnessing a move towards anti-immigrant positions in the political agenda of traditional center-right parties (Cameron and </a:t>
            </a:r>
            <a:r>
              <a:rPr lang="en-US" sz="1200" kern="1200" dirty="0" err="1" smtClean="0">
                <a:solidFill>
                  <a:schemeClr val="tx1"/>
                </a:solidFill>
                <a:latin typeface="+mn-lt"/>
                <a:ea typeface="+mn-ea"/>
                <a:cs typeface="+mn-cs"/>
              </a:rPr>
              <a:t>Sarkozy</a:t>
            </a:r>
            <a:r>
              <a:rPr lang="en-US" sz="1200" kern="1200" dirty="0" smtClean="0">
                <a:solidFill>
                  <a:schemeClr val="tx1"/>
                </a:solidFill>
                <a:latin typeface="+mn-lt"/>
                <a:ea typeface="+mn-ea"/>
                <a:cs typeface="+mn-cs"/>
              </a:rPr>
              <a:t> are a telling example).</a:t>
            </a:r>
            <a:endParaRPr lang="it-IT" sz="1200" kern="1200" dirty="0" smtClean="0">
              <a:solidFill>
                <a:schemeClr val="tx1"/>
              </a:solidFill>
              <a:latin typeface="+mn-lt"/>
              <a:ea typeface="+mn-ea"/>
              <a:cs typeface="+mn-cs"/>
            </a:endParaRPr>
          </a:p>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AD75D8C4-0CD8-4D7B-9642-0AF46DAD4ADB}" type="slidenum">
              <a:rPr lang="it-IT" smtClean="0"/>
              <a:pPr/>
              <a:t>17</a:t>
            </a:fld>
            <a:endParaRPr lang="it-IT"/>
          </a:p>
        </p:txBody>
      </p:sp>
    </p:spTree>
    <p:extLst>
      <p:ext uri="{BB962C8B-B14F-4D97-AF65-F5344CB8AC3E}">
        <p14:creationId xmlns:p14="http://schemas.microsoft.com/office/powerpoint/2010/main" val="195607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In this changing political scenario, can we still rely on what we could define as “liberal” counterweights to the demos will?</a:t>
            </a:r>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They have undoubtedly played an important role, as we have seen in the Italian case, but also on the larger European scale. However, I suggest to define them just as potential counterweights, because they have not always acted as protectors of immigrant rights. Many pro-immigrant, but also some adverse rulings of Constitutional or Supreme courts are reported  in the book  I edited with </a:t>
            </a:r>
            <a:r>
              <a:rPr lang="en-GB" sz="1200" kern="1200" dirty="0" err="1" smtClean="0">
                <a:solidFill>
                  <a:schemeClr val="tx1"/>
                </a:solidFill>
                <a:latin typeface="+mn-lt"/>
                <a:ea typeface="+mn-ea"/>
                <a:cs typeface="+mn-cs"/>
              </a:rPr>
              <a:t>Rinus</a:t>
            </a:r>
            <a:r>
              <a:rPr lang="en-GB" sz="1200" kern="1200" dirty="0" smtClean="0">
                <a:solidFill>
                  <a:schemeClr val="tx1"/>
                </a:solidFill>
                <a:latin typeface="+mn-lt"/>
                <a:ea typeface="+mn-ea"/>
                <a:cs typeface="+mn-cs"/>
              </a:rPr>
              <a:t> Penninx and </a:t>
            </a:r>
            <a:r>
              <a:rPr lang="en-GB" sz="1200" kern="1200" dirty="0" err="1" smtClean="0">
                <a:solidFill>
                  <a:schemeClr val="tx1"/>
                </a:solidFill>
                <a:latin typeface="+mn-lt"/>
                <a:ea typeface="+mn-ea"/>
                <a:cs typeface="+mn-cs"/>
              </a:rPr>
              <a:t>Maren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Borkert</a:t>
            </a:r>
            <a:r>
              <a:rPr lang="en-GB" sz="1200" kern="1200" dirty="0" smtClean="0">
                <a:solidFill>
                  <a:schemeClr val="tx1"/>
                </a:solidFill>
                <a:latin typeface="+mn-lt"/>
                <a:ea typeface="+mn-ea"/>
                <a:cs typeface="+mn-cs"/>
              </a:rPr>
              <a:t>. Let me just recall some examples of adverse rulings. The rejection of European Parliament’s appeal to the Court of Justice against restrictions for minor children family reunions (June 2006), the German Supreme Court which excluded the possibility for married women to keep their nationality in 1953, though it  upheld its decision in 1999. From the 1990s onwards, the same court no longer opposed government policies aimed at reducing asylum inflows and the costs involved (</a:t>
            </a:r>
            <a:r>
              <a:rPr lang="en-GB" sz="1200" kern="1200" dirty="0" err="1" smtClean="0">
                <a:solidFill>
                  <a:schemeClr val="tx1"/>
                </a:solidFill>
                <a:latin typeface="+mn-lt"/>
                <a:ea typeface="+mn-ea"/>
                <a:cs typeface="+mn-cs"/>
              </a:rPr>
              <a:t>Borkert</a:t>
            </a:r>
            <a:r>
              <a:rPr lang="en-GB" sz="1200" kern="1200" dirty="0" smtClean="0">
                <a:solidFill>
                  <a:schemeClr val="tx1"/>
                </a:solidFill>
                <a:latin typeface="+mn-lt"/>
                <a:ea typeface="+mn-ea"/>
                <a:cs typeface="+mn-cs"/>
              </a:rPr>
              <a:t> &amp; </a:t>
            </a:r>
            <a:r>
              <a:rPr lang="en-GB" sz="1200" kern="1200" dirty="0" err="1" smtClean="0">
                <a:solidFill>
                  <a:schemeClr val="tx1"/>
                </a:solidFill>
                <a:latin typeface="+mn-lt"/>
                <a:ea typeface="+mn-ea"/>
                <a:cs typeface="+mn-cs"/>
              </a:rPr>
              <a:t>Bosswick</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ibidem</a:t>
            </a:r>
            <a:r>
              <a:rPr lang="en-GB" sz="1200" kern="1200" dirty="0" smtClean="0">
                <a:solidFill>
                  <a:schemeClr val="tx1"/>
                </a:solidFill>
                <a:latin typeface="+mn-lt"/>
                <a:ea typeface="+mn-ea"/>
                <a:cs typeface="+mn-cs"/>
              </a:rPr>
              <a:t>). Also the 2013 Greek Council of the State decision against the 2010 ius soli reform can be considered another example of the relative fragility  of our counterweights.  </a:t>
            </a:r>
          </a:p>
          <a:p>
            <a:r>
              <a:rPr lang="en-GB" sz="1200" kern="1200" dirty="0" smtClean="0">
                <a:solidFill>
                  <a:schemeClr val="tx1"/>
                </a:solidFill>
                <a:latin typeface="+mn-lt"/>
                <a:ea typeface="+mn-ea"/>
                <a:cs typeface="+mn-cs"/>
              </a:rPr>
              <a:t>Market forces have their own reasons, not always overlapping with more openness in migration policies. </a:t>
            </a:r>
          </a:p>
          <a:p>
            <a:r>
              <a:rPr lang="en-GB" sz="1200" kern="1200" dirty="0" smtClean="0">
                <a:solidFill>
                  <a:schemeClr val="tx1"/>
                </a:solidFill>
                <a:latin typeface="+mn-lt"/>
                <a:ea typeface="+mn-ea"/>
                <a:cs typeface="+mn-cs"/>
              </a:rPr>
              <a:t>The capacity of organized pro-immigrant civil society to influence the decisions making is not always bound to find windows of opportunities in Governments which include strong xenophobic parties.  </a:t>
            </a:r>
            <a:endParaRPr lang="it-IT" sz="1200" kern="1200" dirty="0" smtClean="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AD75D8C4-0CD8-4D7B-9642-0AF46DAD4ADB}" type="slidenum">
              <a:rPr lang="it-IT" smtClean="0"/>
              <a:pPr/>
              <a:t>18</a:t>
            </a:fld>
            <a:endParaRPr lang="it-IT" dirty="0"/>
          </a:p>
        </p:txBody>
      </p:sp>
    </p:spTree>
    <p:extLst>
      <p:ext uri="{BB962C8B-B14F-4D97-AF65-F5344CB8AC3E}">
        <p14:creationId xmlns:p14="http://schemas.microsoft.com/office/powerpoint/2010/main" val="3196053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We</a:t>
            </a:r>
            <a:r>
              <a:rPr lang="en-GB" sz="1200" kern="1200" baseline="0" dirty="0" smtClean="0">
                <a:solidFill>
                  <a:schemeClr val="tx1"/>
                </a:solidFill>
                <a:latin typeface="+mn-lt"/>
                <a:ea typeface="+mn-ea"/>
                <a:cs typeface="+mn-cs"/>
              </a:rPr>
              <a:t> should put these serious questions to ourselves as scholars and even more as European citizens. </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domestic barbarians – in fact a large part of our demos, more often vilified than understood – are just a threat to be kept under control with the mentioned ‘liberal’ </a:t>
            </a:r>
            <a:r>
              <a:rPr lang="en-US" sz="1200" kern="1200" dirty="0" smtClean="0">
                <a:solidFill>
                  <a:schemeClr val="tx1"/>
                </a:solidFill>
                <a:latin typeface="+mn-lt"/>
                <a:ea typeface="+mn-ea"/>
                <a:cs typeface="+mn-cs"/>
              </a:rPr>
              <a:t>counterweights</a:t>
            </a:r>
            <a:r>
              <a:rPr lang="en-GB"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Are not in need of political </a:t>
            </a:r>
            <a:r>
              <a:rPr lang="en-US" sz="1200" kern="1200" dirty="0" smtClean="0">
                <a:solidFill>
                  <a:schemeClr val="tx1"/>
                </a:solidFill>
                <a:latin typeface="+mn-lt"/>
                <a:ea typeface="+mn-ea"/>
                <a:cs typeface="+mn-cs"/>
              </a:rPr>
              <a:t>counterweights, that will work within democracy, not outside it?</a:t>
            </a:r>
          </a:p>
          <a:p>
            <a:endParaRPr lang="it-I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I would dare to say that we probably need well rooted constructive populisms to counterweight the destructive</a:t>
            </a:r>
            <a:r>
              <a:rPr lang="en-GB" sz="1200" kern="1200" baseline="0" dirty="0" smtClean="0">
                <a:solidFill>
                  <a:schemeClr val="tx1"/>
                </a:solidFill>
                <a:latin typeface="+mn-lt"/>
                <a:ea typeface="+mn-ea"/>
                <a:cs typeface="+mn-cs"/>
              </a:rPr>
              <a:t> ones</a:t>
            </a:r>
            <a:r>
              <a:rPr lang="en-GB" sz="1200" kern="1200" dirty="0" smtClean="0">
                <a:solidFill>
                  <a:schemeClr val="tx1"/>
                </a:solidFill>
                <a:latin typeface="+mn-lt"/>
                <a:ea typeface="+mn-ea"/>
                <a:cs typeface="+mn-cs"/>
              </a:rPr>
              <a:t>.</a:t>
            </a:r>
            <a:endParaRPr lang="it-IT" sz="1200" kern="1200" dirty="0" smtClean="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AD75D8C4-0CD8-4D7B-9642-0AF46DAD4ADB}" type="slidenum">
              <a:rPr lang="it-IT" smtClean="0"/>
              <a:pPr/>
              <a:t>19</a:t>
            </a:fld>
            <a:endParaRPr lang="it-IT" dirty="0"/>
          </a:p>
        </p:txBody>
      </p:sp>
    </p:spTree>
    <p:extLst>
      <p:ext uri="{BB962C8B-B14F-4D97-AF65-F5344CB8AC3E}">
        <p14:creationId xmlns:p14="http://schemas.microsoft.com/office/powerpoint/2010/main" val="106007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latin typeface="+mn-lt"/>
                <a:ea typeface="+mn-ea"/>
                <a:cs typeface="+mn-cs"/>
              </a:rPr>
              <a:t>I will start by singling out the features of the original democratic Matrix, as it is defined in the Athenian archetype, then I will recall some of the present security, cultural, and economic challenges to the Matrix, and their different strength in different European countries. I will recall some consequences of the challenges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on migration policies and immigrant rights, but on the other hand I will also notice the resistance of some rights.  To explain this relative resistance I will propose a scheme which summarizes the classical liberal counterweights to demos</a:t>
            </a:r>
            <a:r>
              <a:rPr lang="en-GB" sz="1200" kern="1200" baseline="0" dirty="0" smtClean="0">
                <a:solidFill>
                  <a:schemeClr val="tx1"/>
                </a:solidFill>
                <a:latin typeface="+mn-lt"/>
                <a:ea typeface="+mn-ea"/>
                <a:cs typeface="+mn-cs"/>
              </a:rPr>
              <a:t> will</a:t>
            </a:r>
            <a:r>
              <a:rPr lang="en-GB" sz="1200" kern="1200" dirty="0" smtClean="0">
                <a:solidFill>
                  <a:schemeClr val="tx1"/>
                </a:solidFill>
                <a:latin typeface="+mn-lt"/>
                <a:ea typeface="+mn-ea"/>
                <a:cs typeface="+mn-cs"/>
              </a:rPr>
              <a:t>. As suggested by Gianni D’Amato, I will devote more attention to the Italian case. I will conclude by underlining the fragility of mere </a:t>
            </a:r>
            <a:r>
              <a:rPr lang="en-GB" sz="1200" b="1" kern="1200" dirty="0" smtClean="0">
                <a:solidFill>
                  <a:schemeClr val="tx1"/>
                </a:solidFill>
                <a:latin typeface="+mn-lt"/>
                <a:ea typeface="+mn-ea"/>
                <a:cs typeface="+mn-cs"/>
              </a:rPr>
              <a:t>non political</a:t>
            </a:r>
            <a:r>
              <a:rPr lang="en-GB" sz="1200" b="1"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counterweights.</a:t>
            </a:r>
            <a:endParaRPr lang="it-IT" dirty="0"/>
          </a:p>
        </p:txBody>
      </p:sp>
      <p:sp>
        <p:nvSpPr>
          <p:cNvPr id="4" name="Segnaposto numero diapositiva 3"/>
          <p:cNvSpPr>
            <a:spLocks noGrp="1"/>
          </p:cNvSpPr>
          <p:nvPr>
            <p:ph type="sldNum" sz="quarter" idx="10"/>
          </p:nvPr>
        </p:nvSpPr>
        <p:spPr/>
        <p:txBody>
          <a:bodyPr/>
          <a:lstStyle/>
          <a:p>
            <a:fld id="{AD75D8C4-0CD8-4D7B-9642-0AF46DAD4ADB}" type="slidenum">
              <a:rPr lang="it-IT" smtClean="0"/>
              <a:pPr/>
              <a:t>2</a:t>
            </a:fld>
            <a:endParaRPr lang="it-IT"/>
          </a:p>
        </p:txBody>
      </p:sp>
    </p:spTree>
    <p:extLst>
      <p:ext uri="{BB962C8B-B14F-4D97-AF65-F5344CB8AC3E}">
        <p14:creationId xmlns:p14="http://schemas.microsoft.com/office/powerpoint/2010/main" val="417691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latin typeface="+mn-lt"/>
                <a:ea typeface="+mn-ea"/>
                <a:cs typeface="+mn-cs"/>
              </a:rPr>
              <a:t>To identify the Matrix features, we may refer to the famous Funeral Oration of Pericles</a:t>
            </a:r>
            <a:r>
              <a:rPr lang="en-US" sz="1600" b="0" kern="1200" dirty="0" smtClean="0">
                <a:solidFill>
                  <a:schemeClr val="tx1"/>
                </a:solidFill>
                <a:latin typeface="+mn-lt"/>
                <a:ea typeface="+mn-ea"/>
                <a:cs typeface="+mn-cs"/>
              </a:rPr>
              <a:t>,</a:t>
            </a:r>
            <a:r>
              <a:rPr lang="en-US" sz="1600" b="0" kern="1200" baseline="0" dirty="0" smtClean="0">
                <a:solidFill>
                  <a:schemeClr val="tx1"/>
                </a:solidFill>
                <a:latin typeface="+mn-lt"/>
                <a:ea typeface="+mn-ea"/>
                <a:cs typeface="+mn-cs"/>
              </a:rPr>
              <a:t> as</a:t>
            </a:r>
            <a:r>
              <a:rPr lang="en-US" sz="1200" kern="1200" dirty="0" smtClean="0">
                <a:solidFill>
                  <a:schemeClr val="tx1"/>
                </a:solidFill>
                <a:latin typeface="+mn-lt"/>
                <a:ea typeface="+mn-ea"/>
                <a:cs typeface="+mn-cs"/>
              </a:rPr>
              <a:t> reported by Thucydides, which represents the  quintessence of the Athenian myth and an archetype of the democratic matrix. It is also a starting point to identify some of the factors that, in a democratic perspective, may identify the risks aliens  pose, and consequently of the reasons for their exclusion. I quote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just few  telling lines of the Oration.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“Our constitution does not copy the laws of </a:t>
            </a:r>
            <a:r>
              <a:rPr lang="en-US" sz="1200" kern="1200" dirty="0" err="1" smtClean="0">
                <a:solidFill>
                  <a:schemeClr val="tx1"/>
                </a:solidFill>
                <a:latin typeface="+mn-lt"/>
                <a:ea typeface="+mn-ea"/>
                <a:cs typeface="+mn-cs"/>
              </a:rPr>
              <a:t>neighbouring</a:t>
            </a:r>
            <a:r>
              <a:rPr lang="en-US" sz="1200" kern="1200" dirty="0" smtClean="0">
                <a:solidFill>
                  <a:schemeClr val="tx1"/>
                </a:solidFill>
                <a:latin typeface="+mn-lt"/>
                <a:ea typeface="+mn-ea"/>
                <a:cs typeface="+mn-cs"/>
              </a:rPr>
              <a:t> states; we are rather a model to others than imitators ourselves. </a:t>
            </a:r>
          </a:p>
          <a:p>
            <a:r>
              <a:rPr lang="en-US" sz="1200" kern="1200" dirty="0" smtClean="0">
                <a:solidFill>
                  <a:schemeClr val="tx1"/>
                </a:solidFill>
                <a:latin typeface="+mn-lt"/>
                <a:ea typeface="+mn-ea"/>
                <a:cs typeface="+mn-cs"/>
              </a:rPr>
              <a:t>Its administration </a:t>
            </a:r>
            <a:r>
              <a:rPr lang="en-US" sz="1200" kern="1200" dirty="0" err="1" smtClean="0">
                <a:solidFill>
                  <a:schemeClr val="tx1"/>
                </a:solidFill>
                <a:latin typeface="+mn-lt"/>
                <a:ea typeface="+mn-ea"/>
                <a:cs typeface="+mn-cs"/>
              </a:rPr>
              <a:t>favours</a:t>
            </a:r>
            <a:r>
              <a:rPr lang="en-US" sz="1200" kern="1200" dirty="0" smtClean="0">
                <a:solidFill>
                  <a:schemeClr val="tx1"/>
                </a:solidFill>
                <a:latin typeface="+mn-lt"/>
                <a:ea typeface="+mn-ea"/>
                <a:cs typeface="+mn-cs"/>
              </a:rPr>
              <a:t> the many instead of the few; this is why it is called a democracy” </a:t>
            </a:r>
            <a:r>
              <a:rPr lang="en-US" sz="1200" b="1"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“Nobody need to be ashamed to admit poverty, but it is shameful not to do one's best to escape from poverty.”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is no exclusiveness in our public life, and in our private business, we are not suspicious of one another, nor angry with our </a:t>
            </a:r>
            <a:r>
              <a:rPr lang="en-US" sz="1200" kern="1200" dirty="0" err="1" smtClean="0">
                <a:solidFill>
                  <a:schemeClr val="tx1"/>
                </a:solidFill>
                <a:latin typeface="+mn-lt"/>
                <a:ea typeface="+mn-ea"/>
                <a:cs typeface="+mn-cs"/>
              </a:rPr>
              <a:t>neighbour</a:t>
            </a:r>
            <a:r>
              <a:rPr lang="en-US" sz="18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if he does what he likes; we do not put on sour looks at him which, though harmless, his </a:t>
            </a:r>
            <a:r>
              <a:rPr lang="en-US" sz="1200" kern="1200" dirty="0" err="1" smtClean="0">
                <a:solidFill>
                  <a:schemeClr val="tx1"/>
                </a:solidFill>
                <a:latin typeface="+mn-lt"/>
                <a:ea typeface="+mn-ea"/>
                <a:cs typeface="+mn-cs"/>
              </a:rPr>
              <a:t>behaviours</a:t>
            </a:r>
            <a:r>
              <a:rPr lang="en-US" sz="1200" kern="1200" dirty="0" smtClean="0">
                <a:solidFill>
                  <a:schemeClr val="tx1"/>
                </a:solidFill>
                <a:latin typeface="+mn-lt"/>
                <a:ea typeface="+mn-ea"/>
                <a:cs typeface="+mn-cs"/>
              </a:rPr>
              <a:t> are not pleasant”. </a:t>
            </a:r>
          </a:p>
          <a:p>
            <a:r>
              <a:rPr lang="en-US" sz="1200" kern="1200" dirty="0" smtClean="0">
                <a:solidFill>
                  <a:schemeClr val="tx1"/>
                </a:solidFill>
                <a:latin typeface="+mn-lt"/>
                <a:ea typeface="+mn-ea"/>
                <a:cs typeface="+mn-cs"/>
              </a:rPr>
              <a:t>“In short - Pericles continues</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 I assert that the city of Athens, taken all together, is a model for all Greece” </a:t>
            </a:r>
          </a:p>
          <a:p>
            <a:endParaRPr lang="it-IT"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What </a:t>
            </a:r>
            <a:r>
              <a:rPr lang="en-US" sz="1200" kern="1200" dirty="0" smtClean="0">
                <a:solidFill>
                  <a:schemeClr val="tx1"/>
                </a:solidFill>
                <a:latin typeface="+mn-lt"/>
                <a:ea typeface="+mn-ea"/>
                <a:cs typeface="+mn-cs"/>
              </a:rPr>
              <a:t>really characterizes this self-portrait of the polis is the idea of </a:t>
            </a:r>
            <a:r>
              <a:rPr lang="en-US" sz="1200" b="1" kern="1200" dirty="0" smtClean="0">
                <a:solidFill>
                  <a:schemeClr val="tx1"/>
                </a:solidFill>
                <a:latin typeface="+mn-lt"/>
                <a:ea typeface="+mn-ea"/>
                <a:cs typeface="+mn-cs"/>
              </a:rPr>
              <a:t>the superiority of its</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cultural values, which include tolerance, and the belief of the superiority of its political institutions</a:t>
            </a:r>
            <a:r>
              <a:rPr lang="en-US" sz="1200" kern="1200" dirty="0" smtClean="0">
                <a:solidFill>
                  <a:schemeClr val="tx1"/>
                </a:solidFill>
                <a:latin typeface="+mn-lt"/>
                <a:ea typeface="+mn-ea"/>
                <a:cs typeface="+mn-cs"/>
              </a:rPr>
              <a:t>. This political and cultural pride implies a certain diffused contempt towards foreigners because of their backward attitudes and </a:t>
            </a:r>
            <a:r>
              <a:rPr lang="en-US" sz="1200" kern="1200" dirty="0" err="1" smtClean="0">
                <a:solidFill>
                  <a:schemeClr val="tx1"/>
                </a:solidFill>
                <a:latin typeface="+mn-lt"/>
                <a:ea typeface="+mn-ea"/>
                <a:cs typeface="+mn-cs"/>
              </a:rPr>
              <a:t>behaviours</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the ancient Greek language the word for alien was </a:t>
            </a:r>
            <a:r>
              <a:rPr lang="en-US" sz="1200" i="1" kern="1200" dirty="0" smtClean="0">
                <a:solidFill>
                  <a:schemeClr val="tx1"/>
                </a:solidFill>
                <a:latin typeface="+mn-lt"/>
                <a:ea typeface="+mn-ea"/>
                <a:cs typeface="+mn-cs"/>
              </a:rPr>
              <a:t>β</a:t>
            </a:r>
            <a:r>
              <a:rPr lang="en-US" sz="1200" i="1" kern="1200" dirty="0" err="1" smtClean="0">
                <a:solidFill>
                  <a:schemeClr val="tx1"/>
                </a:solidFill>
                <a:latin typeface="+mn-lt"/>
                <a:ea typeface="+mn-ea"/>
                <a:cs typeface="+mn-cs"/>
              </a:rPr>
              <a:t>άρ</a:t>
            </a:r>
            <a:r>
              <a:rPr lang="en-US" sz="1200" i="1" kern="1200" dirty="0" smtClean="0">
                <a:solidFill>
                  <a:schemeClr val="tx1"/>
                </a:solidFill>
                <a:latin typeface="+mn-lt"/>
                <a:ea typeface="+mn-ea"/>
                <a:cs typeface="+mn-cs"/>
              </a:rPr>
              <a:t>βα</a:t>
            </a:r>
            <a:r>
              <a:rPr lang="en-US" sz="1200" i="1" kern="1200" dirty="0" err="1" smtClean="0">
                <a:solidFill>
                  <a:schemeClr val="tx1"/>
                </a:solidFill>
                <a:latin typeface="+mn-lt"/>
                <a:ea typeface="+mn-ea"/>
                <a:cs typeface="+mn-cs"/>
              </a:rPr>
              <a:t>ροi</a:t>
            </a:r>
            <a:r>
              <a:rPr lang="en-US" sz="1200" kern="1200" dirty="0" smtClean="0">
                <a:solidFill>
                  <a:schemeClr val="tx1"/>
                </a:solidFill>
                <a:latin typeface="+mn-lt"/>
                <a:ea typeface="+mn-ea"/>
                <a:cs typeface="+mn-cs"/>
              </a:rPr>
              <a:t> (from the onomatopoeic bar-bar, stutterer).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Other relevant reason of suspicion towards the aliens were </a:t>
            </a:r>
            <a:r>
              <a:rPr lang="en-US" sz="1200" b="1" kern="1200" dirty="0" smtClean="0">
                <a:solidFill>
                  <a:schemeClr val="tx1"/>
                </a:solidFill>
                <a:latin typeface="+mn-lt"/>
                <a:ea typeface="+mn-ea"/>
                <a:cs typeface="+mn-cs"/>
              </a:rPr>
              <a:t>grounded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fears of disloyal insiders</a:t>
            </a:r>
            <a:r>
              <a:rPr lang="en-US" sz="1200" kern="1200" dirty="0" smtClean="0">
                <a:solidFill>
                  <a:schemeClr val="tx1"/>
                </a:solidFill>
                <a:latin typeface="+mn-lt"/>
                <a:ea typeface="+mn-ea"/>
                <a:cs typeface="+mn-cs"/>
              </a:rPr>
              <a:t>, the risk that domestic subversive groups could ally themselves with </a:t>
            </a:r>
            <a:r>
              <a:rPr lang="en-US" sz="1200" b="1" kern="1200" dirty="0" smtClean="0">
                <a:solidFill>
                  <a:schemeClr val="tx1"/>
                </a:solidFill>
                <a:latin typeface="+mn-lt"/>
                <a:ea typeface="+mn-ea"/>
                <a:cs typeface="+mn-cs"/>
              </a:rPr>
              <a:t>foreign undemocratic </a:t>
            </a:r>
            <a:r>
              <a:rPr lang="en-US" sz="1200" kern="1200" dirty="0" smtClean="0">
                <a:solidFill>
                  <a:schemeClr val="tx1"/>
                </a:solidFill>
                <a:latin typeface="+mn-lt"/>
                <a:ea typeface="+mn-ea"/>
                <a:cs typeface="+mn-cs"/>
              </a:rPr>
              <a:t>powers, ready to attack the country and overthrow democratic institutions. </a:t>
            </a:r>
            <a:endParaRPr lang="it-IT"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Pericles was</a:t>
            </a:r>
            <a:r>
              <a:rPr lang="en-US" sz="1200" kern="1200" baseline="0" dirty="0" smtClean="0">
                <a:solidFill>
                  <a:schemeClr val="tx1"/>
                </a:solidFill>
                <a:latin typeface="+mn-lt"/>
                <a:ea typeface="+mn-ea"/>
                <a:cs typeface="+mn-cs"/>
              </a:rPr>
              <a:t> also the one who</a:t>
            </a:r>
            <a:r>
              <a:rPr lang="en-US" sz="1200" kern="1200" dirty="0" smtClean="0">
                <a:solidFill>
                  <a:schemeClr val="tx1"/>
                </a:solidFill>
                <a:latin typeface="+mn-lt"/>
                <a:ea typeface="+mn-ea"/>
                <a:cs typeface="+mn-cs"/>
              </a:rPr>
              <a:t> introduced the first nationality law in Europe. It embodied the restrictive criteria of ‘dual ancestry’ i.e. being born by an Athenian father and an Athenian mother. The law aimed at both excluding non democratic outsiders and avoiding an over-stretching of the Athenian proto-welfare, whose main provision was the distribution of the surplus crop among the citizens. Till then it was taken for granted that citizens were those people born and resident in the country who were neither immigrants nor slaves. Let us move to the current challenges to the matrix</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AD75D8C4-0CD8-4D7B-9642-0AF46DAD4ADB}" type="slidenum">
              <a:rPr lang="it-IT" smtClean="0"/>
              <a:pPr/>
              <a:t>3</a:t>
            </a:fld>
            <a:endParaRPr lang="it-IT"/>
          </a:p>
        </p:txBody>
      </p:sp>
    </p:spTree>
    <p:extLst>
      <p:ext uri="{BB962C8B-B14F-4D97-AF65-F5344CB8AC3E}">
        <p14:creationId xmlns:p14="http://schemas.microsoft.com/office/powerpoint/2010/main" val="4067465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kern="1200" dirty="0" smtClean="0">
                <a:solidFill>
                  <a:schemeClr val="tx1"/>
                </a:solidFill>
                <a:latin typeface="+mn-lt"/>
                <a:ea typeface="+mn-ea"/>
                <a:cs typeface="+mn-cs"/>
              </a:rPr>
              <a:t>Though many threats to democracy have historically come from within, I focus here only on threats perceived as coming from groups of alien origin, because these can possibly influence the attitudes of the demos towards immigration, and produce anti-immigrant measures. The presence in our societies of religious minorities of immigrant origins, difficult to integrate in a democratic sphere, is felt as a problem also by progressive political theorists. As John Rawls illustrated in “Political Liberalism” (1993) liberal-democratic states live out of </a:t>
            </a:r>
            <a:r>
              <a:rPr lang="en-US" sz="1800" b="1" kern="1200" dirty="0" smtClean="0">
                <a:solidFill>
                  <a:schemeClr val="tx1"/>
                </a:solidFill>
                <a:latin typeface="+mn-lt"/>
                <a:ea typeface="+mn-ea"/>
                <a:cs typeface="+mn-cs"/>
              </a:rPr>
              <a:t>pluralism</a:t>
            </a:r>
            <a:r>
              <a:rPr lang="en-US" sz="1800" kern="1200" dirty="0" smtClean="0">
                <a:solidFill>
                  <a:schemeClr val="tx1"/>
                </a:solidFill>
                <a:latin typeface="+mn-lt"/>
                <a:ea typeface="+mn-ea"/>
                <a:cs typeface="+mn-cs"/>
              </a:rPr>
              <a:t>. They are supposed to be hospitable also towards communities that have strong “comprehensive” creeds, provided that they accept the needed overlapping consensus on</a:t>
            </a:r>
            <a:r>
              <a:rPr lang="en-US" sz="1800" b="1"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“constitutional essentials”. Unfortunately democracies – as Rawls notices – host also “comprehensive unreasonable groups”, which want their creed imposed in the public arena.  Rawls is referring to Muslim minorities in particular. On this point, the Athenian notion of a cultural superiority of democracies vis-à-vis backward aliens may be seen as still playing a role in shaping public opinions. “Comprehensive groups” (some immigrant cultural minorities) can be considered as characterized by retrograde gender and parenthood relations, by inadequate familiarity with democratic and secularized </a:t>
            </a:r>
            <a:r>
              <a:rPr lang="en-US" sz="1800" b="1" kern="1200" dirty="0" smtClean="0">
                <a:solidFill>
                  <a:schemeClr val="tx1"/>
                </a:solidFill>
                <a:latin typeface="+mn-lt"/>
                <a:ea typeface="+mn-ea"/>
                <a:cs typeface="+mn-cs"/>
              </a:rPr>
              <a:t>values</a:t>
            </a:r>
            <a:r>
              <a:rPr lang="en-US" sz="1800" kern="1200" dirty="0" smtClean="0">
                <a:solidFill>
                  <a:schemeClr val="tx1"/>
                </a:solidFill>
                <a:latin typeface="+mn-lt"/>
                <a:ea typeface="+mn-ea"/>
                <a:cs typeface="+mn-cs"/>
              </a:rPr>
              <a:t>, in particular as regards religious pluralism. They can thus be framed as a disturbing element in democratic cohesion. </a:t>
            </a:r>
          </a:p>
          <a:p>
            <a:r>
              <a:rPr lang="en-US" sz="1800" kern="1200" dirty="0" smtClean="0">
                <a:solidFill>
                  <a:schemeClr val="tx1"/>
                </a:solidFill>
                <a:latin typeface="+mn-lt"/>
                <a:ea typeface="+mn-ea"/>
                <a:cs typeface="+mn-cs"/>
              </a:rPr>
              <a:t>This sort of general cultural contempt can be accompanied by more specific fears. I am referring to the fear of </a:t>
            </a:r>
            <a:r>
              <a:rPr lang="en-US" sz="1800" b="1" kern="1200" dirty="0" smtClean="0">
                <a:solidFill>
                  <a:schemeClr val="tx1"/>
                </a:solidFill>
                <a:latin typeface="+mn-lt"/>
                <a:ea typeface="+mn-ea"/>
                <a:cs typeface="+mn-cs"/>
              </a:rPr>
              <a:t>domestic disloyalty, to </a:t>
            </a:r>
            <a:r>
              <a:rPr lang="en-US" sz="1800" kern="1200" dirty="0" smtClean="0">
                <a:solidFill>
                  <a:schemeClr val="tx1"/>
                </a:solidFill>
                <a:latin typeface="+mn-lt"/>
                <a:ea typeface="+mn-ea"/>
                <a:cs typeface="+mn-cs"/>
              </a:rPr>
              <a:t>the fear of </a:t>
            </a:r>
            <a:r>
              <a:rPr lang="en-US" sz="1800" b="1" kern="1200" dirty="0" smtClean="0">
                <a:solidFill>
                  <a:schemeClr val="tx1"/>
                </a:solidFill>
                <a:latin typeface="+mn-lt"/>
                <a:ea typeface="+mn-ea"/>
                <a:cs typeface="+mn-cs"/>
              </a:rPr>
              <a:t>terrorism </a:t>
            </a:r>
            <a:r>
              <a:rPr lang="en-US" sz="1800" kern="1200" dirty="0" smtClean="0">
                <a:solidFill>
                  <a:schemeClr val="tx1"/>
                </a:solidFill>
                <a:latin typeface="+mn-lt"/>
                <a:ea typeface="+mn-ea"/>
                <a:cs typeface="+mn-cs"/>
              </a:rPr>
              <a:t>of Islamic imprint, which does not seem strongly enough condemned and isolated by immigrant or converted coreligionists. The long series of dramatic terrorist attacks which had in Charlie Hebdo, in </a:t>
            </a:r>
            <a:r>
              <a:rPr lang="en-US" sz="1800" kern="1200" dirty="0" err="1" smtClean="0">
                <a:solidFill>
                  <a:schemeClr val="tx1"/>
                </a:solidFill>
                <a:latin typeface="+mn-lt"/>
                <a:ea typeface="+mn-ea"/>
                <a:cs typeface="+mn-cs"/>
              </a:rPr>
              <a:t>Bardo</a:t>
            </a:r>
            <a:r>
              <a:rPr lang="en-US" sz="1800" kern="1200" dirty="0" smtClean="0">
                <a:solidFill>
                  <a:schemeClr val="tx1"/>
                </a:solidFill>
                <a:latin typeface="+mn-lt"/>
                <a:ea typeface="+mn-ea"/>
                <a:cs typeface="+mn-cs"/>
              </a:rPr>
              <a:t> Museum, in </a:t>
            </a:r>
            <a:r>
              <a:rPr lang="en-US" sz="1800" kern="1200" dirty="0" err="1" smtClean="0">
                <a:solidFill>
                  <a:schemeClr val="tx1"/>
                </a:solidFill>
                <a:latin typeface="+mn-lt"/>
                <a:ea typeface="+mn-ea"/>
                <a:cs typeface="+mn-cs"/>
              </a:rPr>
              <a:t>Souss</a:t>
            </a:r>
            <a:r>
              <a:rPr lang="en-US" sz="1800" kern="1200" dirty="0" smtClean="0">
                <a:solidFill>
                  <a:schemeClr val="tx1"/>
                </a:solidFill>
                <a:latin typeface="+mn-lt"/>
                <a:ea typeface="+mn-ea"/>
                <a:cs typeface="+mn-cs"/>
              </a:rPr>
              <a:t> and Lyon – the last shocking episodes - are  obviously having</a:t>
            </a:r>
            <a:r>
              <a:rPr lang="en-US" sz="1800" kern="1200" baseline="0" dirty="0" smtClean="0">
                <a:solidFill>
                  <a:schemeClr val="tx1"/>
                </a:solidFill>
                <a:latin typeface="+mn-lt"/>
                <a:ea typeface="+mn-ea"/>
                <a:cs typeface="+mn-cs"/>
              </a:rPr>
              <a:t> a</a:t>
            </a:r>
            <a:r>
              <a:rPr lang="en-US" sz="1800" kern="1200" dirty="0" smtClean="0">
                <a:solidFill>
                  <a:schemeClr val="tx1"/>
                </a:solidFill>
                <a:latin typeface="+mn-lt"/>
                <a:ea typeface="+mn-ea"/>
                <a:cs typeface="+mn-cs"/>
              </a:rPr>
              <a:t> strong impact on public opinion. </a:t>
            </a:r>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The</a:t>
            </a:r>
            <a:r>
              <a:rPr lang="en-US" sz="1800" b="1" kern="1200" dirty="0" smtClean="0">
                <a:solidFill>
                  <a:schemeClr val="tx1"/>
                </a:solidFill>
                <a:latin typeface="+mn-lt"/>
                <a:ea typeface="+mn-ea"/>
                <a:cs typeface="+mn-cs"/>
              </a:rPr>
              <a:t> asymmetric, </a:t>
            </a:r>
            <a:r>
              <a:rPr lang="en-US" sz="1800" kern="1200" dirty="0" smtClean="0">
                <a:solidFill>
                  <a:schemeClr val="tx1"/>
                </a:solidFill>
                <a:latin typeface="+mn-lt"/>
                <a:ea typeface="+mn-ea"/>
                <a:cs typeface="+mn-cs"/>
              </a:rPr>
              <a:t>transnational </a:t>
            </a:r>
            <a:r>
              <a:rPr lang="en-US" sz="1800" b="1" kern="1200" dirty="0" smtClean="0">
                <a:solidFill>
                  <a:schemeClr val="tx1"/>
                </a:solidFill>
                <a:latin typeface="+mn-lt"/>
                <a:ea typeface="+mn-ea"/>
                <a:cs typeface="+mn-cs"/>
              </a:rPr>
              <a:t>war</a:t>
            </a:r>
            <a:r>
              <a:rPr lang="en-US" sz="1800" kern="1200" dirty="0" smtClean="0">
                <a:solidFill>
                  <a:schemeClr val="tx1"/>
                </a:solidFill>
                <a:latin typeface="+mn-lt"/>
                <a:ea typeface="+mn-ea"/>
                <a:cs typeface="+mn-cs"/>
              </a:rPr>
              <a:t> led by Islamist groups such as al-Qaeda or the</a:t>
            </a:r>
            <a:r>
              <a:rPr lang="en-US" sz="1800" kern="1200" baseline="0" dirty="0" smtClean="0">
                <a:solidFill>
                  <a:schemeClr val="tx1"/>
                </a:solidFill>
                <a:latin typeface="+mn-lt"/>
                <a:ea typeface="+mn-ea"/>
                <a:cs typeface="+mn-cs"/>
              </a:rPr>
              <a:t> Islamic State</a:t>
            </a:r>
            <a:r>
              <a:rPr lang="en-US" sz="1800" kern="1200" dirty="0" smtClean="0">
                <a:solidFill>
                  <a:schemeClr val="tx1"/>
                </a:solidFill>
                <a:latin typeface="+mn-lt"/>
                <a:ea typeface="+mn-ea"/>
                <a:cs typeface="+mn-cs"/>
              </a:rPr>
              <a:t> may trigger another factor inherent to the matrix, the fear of aliens as fifth-columns of foreign powers. </a:t>
            </a:r>
          </a:p>
          <a:p>
            <a:r>
              <a:rPr lang="en-US" sz="1800" kern="1200" dirty="0" smtClean="0">
                <a:solidFill>
                  <a:schemeClr val="tx1"/>
                </a:solidFill>
                <a:latin typeface="+mn-lt"/>
                <a:ea typeface="+mn-ea"/>
                <a:cs typeface="+mn-cs"/>
              </a:rPr>
              <a:t>Although not scientifically reliable, a recent Al </a:t>
            </a:r>
            <a:r>
              <a:rPr lang="en-US" sz="1800" kern="1200" dirty="0" err="1" smtClean="0">
                <a:solidFill>
                  <a:schemeClr val="tx1"/>
                </a:solidFill>
                <a:latin typeface="+mn-lt"/>
                <a:ea typeface="+mn-ea"/>
                <a:cs typeface="+mn-cs"/>
              </a:rPr>
              <a:t>Jazirah</a:t>
            </a:r>
            <a:r>
              <a:rPr lang="en-US" sz="1800" kern="1200" dirty="0" smtClean="0">
                <a:solidFill>
                  <a:schemeClr val="tx1"/>
                </a:solidFill>
                <a:latin typeface="+mn-lt"/>
                <a:ea typeface="+mn-ea"/>
                <a:cs typeface="+mn-cs"/>
              </a:rPr>
              <a:t> survey that showed an 80% support to Islamist</a:t>
            </a:r>
            <a:r>
              <a:rPr lang="en-US" sz="1800" kern="1200" baseline="0" dirty="0" smtClean="0">
                <a:solidFill>
                  <a:schemeClr val="tx1"/>
                </a:solidFill>
                <a:latin typeface="+mn-lt"/>
                <a:ea typeface="+mn-ea"/>
                <a:cs typeface="+mn-cs"/>
              </a:rPr>
              <a:t> groups</a:t>
            </a:r>
            <a:r>
              <a:rPr lang="en-US" sz="1800" b="1"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was quite shocking.</a:t>
            </a:r>
            <a:r>
              <a:rPr lang="en-US" sz="1800" b="1" kern="1200" dirty="0" smtClean="0">
                <a:solidFill>
                  <a:schemeClr val="tx1"/>
                </a:solidFill>
                <a:latin typeface="+mn-lt"/>
                <a:ea typeface="+mn-ea"/>
                <a:cs typeface="+mn-cs"/>
              </a:rPr>
              <a:t> </a:t>
            </a:r>
          </a:p>
          <a:p>
            <a:r>
              <a:rPr lang="en-US" sz="1800" b="1" kern="1200" dirty="0" smtClean="0">
                <a:solidFill>
                  <a:schemeClr val="tx1"/>
                </a:solidFill>
                <a:latin typeface="+mn-lt"/>
                <a:ea typeface="+mn-ea"/>
                <a:cs typeface="+mn-cs"/>
              </a:rPr>
              <a:t>The dramatic</a:t>
            </a:r>
            <a:r>
              <a:rPr lang="en-US" sz="1800" b="1" kern="1200" baseline="0" dirty="0" smtClean="0">
                <a:solidFill>
                  <a:schemeClr val="tx1"/>
                </a:solidFill>
                <a:latin typeface="+mn-lt"/>
                <a:ea typeface="+mn-ea"/>
                <a:cs typeface="+mn-cs"/>
              </a:rPr>
              <a:t> increase of mixed inflows perceived as a sort of “barbarian invasion” is reinforcing not just cultural and security, but also economic concerns.</a:t>
            </a:r>
          </a:p>
          <a:p>
            <a:endParaRPr lang="it-IT" sz="1800" kern="1200" dirty="0" smtClean="0">
              <a:solidFill>
                <a:schemeClr val="tx1"/>
              </a:solidFill>
              <a:latin typeface="+mn-lt"/>
              <a:ea typeface="+mn-ea"/>
              <a:cs typeface="+mn-cs"/>
            </a:endParaRPr>
          </a:p>
          <a:p>
            <a:r>
              <a:rPr lang="en-US" sz="1800" b="1" kern="1200" dirty="0" smtClean="0">
                <a:solidFill>
                  <a:schemeClr val="tx1"/>
                </a:solidFill>
                <a:latin typeface="+mn-lt"/>
                <a:ea typeface="+mn-ea"/>
                <a:cs typeface="+mn-cs"/>
              </a:rPr>
              <a:t>If we move to focus on some economic challenges,</a:t>
            </a:r>
            <a:r>
              <a:rPr lang="en-US" sz="1800" b="1"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we can notice that they can impact even more strongly than</a:t>
            </a:r>
            <a:r>
              <a:rPr lang="en-US" sz="1800" kern="1200" baseline="0" dirty="0" smtClean="0">
                <a:solidFill>
                  <a:schemeClr val="tx1"/>
                </a:solidFill>
                <a:latin typeface="+mn-lt"/>
                <a:ea typeface="+mn-ea"/>
                <a:cs typeface="+mn-cs"/>
              </a:rPr>
              <a:t> security concerns </a:t>
            </a:r>
            <a:r>
              <a:rPr lang="en-US" sz="1800" kern="1200" dirty="0" smtClean="0">
                <a:solidFill>
                  <a:schemeClr val="tx1"/>
                </a:solidFill>
                <a:latin typeface="+mn-lt"/>
                <a:ea typeface="+mn-ea"/>
                <a:cs typeface="+mn-cs"/>
              </a:rPr>
              <a:t>on immigrant rights. </a:t>
            </a:r>
            <a:endParaRPr lang="it-IT"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I limit myself to mentioning just two main points:</a:t>
            </a:r>
          </a:p>
          <a:p>
            <a:endParaRPr lang="it-IT"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 FIRST, the presence, or the future risk, of major fiscal crises is already well perceived by all OECD governments, and these governments have mostly adopted self-imposed constitutional constraints or accepted binding rules decided by international bodies; in particular, the EU did so through the 2012 Fiscal Compact. Consequent spending constraints implied a reshaping of welfare provisions, mainly of pensions and public health, and have fostered measures aimed at managing the access to labour markets by foreigners, in order to maximize the prospective of public revenues and minimize the risk of future fiscal burdens.</a:t>
            </a:r>
          </a:p>
          <a:p>
            <a:endParaRPr lang="it-IT"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 SECOND, the economic crisis which hit (though to a different extent) our economies and  increased unemployment rates in many EU countries (which had often  a special impact on immigrant workers) increased concerns about  immigrants welfare burden and domestic low skilled workers displacement. </a:t>
            </a:r>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Let</a:t>
            </a:r>
            <a:r>
              <a:rPr lang="en-US" sz="1800" kern="1200" baseline="0" dirty="0" smtClean="0">
                <a:solidFill>
                  <a:schemeClr val="tx1"/>
                </a:solidFill>
                <a:latin typeface="+mn-lt"/>
                <a:ea typeface="+mn-ea"/>
                <a:cs typeface="+mn-cs"/>
              </a:rPr>
              <a:t> us give a look to some data on the dimension of the quoted  challenges </a:t>
            </a:r>
            <a:endParaRPr lang="it-IT" sz="1800" kern="1200" dirty="0" smtClean="0">
              <a:solidFill>
                <a:schemeClr val="tx1"/>
              </a:solidFill>
              <a:latin typeface="+mn-lt"/>
              <a:ea typeface="+mn-ea"/>
              <a:cs typeface="+mn-cs"/>
            </a:endParaRPr>
          </a:p>
          <a:p>
            <a:pPr lvl="0"/>
            <a:endParaRPr lang="en-US" noProof="0" dirty="0"/>
          </a:p>
        </p:txBody>
      </p:sp>
      <p:sp>
        <p:nvSpPr>
          <p:cNvPr id="4" name="Segnaposto numero diapositiva 3"/>
          <p:cNvSpPr>
            <a:spLocks noGrp="1"/>
          </p:cNvSpPr>
          <p:nvPr>
            <p:ph type="sldNum" sz="quarter" idx="10"/>
          </p:nvPr>
        </p:nvSpPr>
        <p:spPr/>
        <p:txBody>
          <a:bodyPr/>
          <a:lstStyle/>
          <a:p>
            <a:fld id="{AD75D8C4-0CD8-4D7B-9642-0AF46DAD4ADB}" type="slidenum">
              <a:rPr lang="it-IT" smtClean="0"/>
              <a:pPr/>
              <a:t>4</a:t>
            </a:fld>
            <a:endParaRPr lang="it-IT"/>
          </a:p>
        </p:txBody>
      </p:sp>
    </p:spTree>
    <p:extLst>
      <p:ext uri="{BB962C8B-B14F-4D97-AF65-F5344CB8AC3E}">
        <p14:creationId xmlns:p14="http://schemas.microsoft.com/office/powerpoint/2010/main" val="3811635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The unauthorized inflows had increased</a:t>
            </a:r>
            <a:r>
              <a:rPr lang="en-US" sz="1600" kern="1200" baseline="0" dirty="0" smtClean="0">
                <a:solidFill>
                  <a:schemeClr val="tx1"/>
                </a:solidFill>
                <a:latin typeface="+mn-lt"/>
                <a:ea typeface="+mn-ea"/>
                <a:cs typeface="+mn-cs"/>
              </a:rPr>
              <a:t> dramatically </a:t>
            </a:r>
            <a:r>
              <a:rPr lang="en-US" sz="1600" kern="1200" dirty="0" smtClean="0">
                <a:solidFill>
                  <a:schemeClr val="tx1"/>
                </a:solidFill>
                <a:latin typeface="+mn-lt"/>
                <a:ea typeface="+mn-ea"/>
                <a:cs typeface="+mn-cs"/>
              </a:rPr>
              <a:t>at the EU external borders in the last years. We are all aware that certainly the Europe is not the most affected</a:t>
            </a:r>
            <a:r>
              <a:rPr lang="en-US" sz="1600" kern="1200" baseline="0" dirty="0" smtClean="0">
                <a:solidFill>
                  <a:schemeClr val="tx1"/>
                </a:solidFill>
                <a:latin typeface="+mn-lt"/>
                <a:ea typeface="+mn-ea"/>
                <a:cs typeface="+mn-cs"/>
              </a:rPr>
              <a:t> region by this phenomenon, however the perception of this issue, also because of its mediatization, has a remarkable impact on public opinion, on electoral </a:t>
            </a:r>
            <a:r>
              <a:rPr lang="en-US" sz="1600" kern="1200" baseline="0" dirty="0" err="1" smtClean="0">
                <a:solidFill>
                  <a:schemeClr val="tx1"/>
                </a:solidFill>
                <a:latin typeface="+mn-lt"/>
                <a:ea typeface="+mn-ea"/>
                <a:cs typeface="+mn-cs"/>
              </a:rPr>
              <a:t>behaviours</a:t>
            </a:r>
            <a:r>
              <a:rPr lang="en-US" sz="1600" kern="1200" baseline="0" dirty="0" smtClean="0">
                <a:solidFill>
                  <a:schemeClr val="tx1"/>
                </a:solidFill>
                <a:latin typeface="+mn-lt"/>
                <a:ea typeface="+mn-ea"/>
                <a:cs typeface="+mn-cs"/>
              </a:rPr>
              <a:t> and election outcomes</a:t>
            </a:r>
            <a:endParaRPr lang="en-US"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Part of the so-called mixed inflows resulted in important growth rates of asylum seekers in some countries (e.g. Hungary and Italy, but also Germany and Sweden). </a:t>
            </a:r>
            <a:endParaRPr lang="en-US"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AD75D8C4-0CD8-4D7B-9642-0AF46DAD4ADB}" type="slidenum">
              <a:rPr lang="it-IT" smtClean="0"/>
              <a:pPr/>
              <a:t>5</a:t>
            </a:fld>
            <a:endParaRPr lang="it-IT"/>
          </a:p>
        </p:txBody>
      </p:sp>
    </p:spTree>
    <p:extLst>
      <p:ext uri="{BB962C8B-B14F-4D97-AF65-F5344CB8AC3E}">
        <p14:creationId xmlns:p14="http://schemas.microsoft.com/office/powerpoint/2010/main" val="141928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a:t>
            </a:r>
            <a:r>
              <a:rPr lang="en-US"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r>
              <a:rPr lang="en-GB" sz="1800" kern="1200" dirty="0" smtClean="0">
                <a:solidFill>
                  <a:schemeClr val="tx1"/>
                </a:solidFill>
                <a:latin typeface="+mn-lt"/>
                <a:ea typeface="+mn-ea"/>
                <a:cs typeface="+mn-cs"/>
              </a:rPr>
              <a:t>In fact, if we</a:t>
            </a:r>
            <a:r>
              <a:rPr lang="en-GB" sz="1800" kern="1200" baseline="0" dirty="0" smtClean="0">
                <a:solidFill>
                  <a:schemeClr val="tx1"/>
                </a:solidFill>
                <a:latin typeface="+mn-lt"/>
                <a:ea typeface="+mn-ea"/>
                <a:cs typeface="+mn-cs"/>
              </a:rPr>
              <a:t> </a:t>
            </a:r>
            <a:r>
              <a:rPr lang="en-GB" sz="1800" kern="1200" dirty="0" smtClean="0">
                <a:solidFill>
                  <a:schemeClr val="tx1"/>
                </a:solidFill>
                <a:latin typeface="+mn-lt"/>
                <a:ea typeface="+mn-ea"/>
                <a:cs typeface="+mn-cs"/>
              </a:rPr>
              <a:t>look at this table we can notice the rapidity of the growth  which may play an even more important role in the public perceptions than absolute numbers. </a:t>
            </a:r>
          </a:p>
          <a:p>
            <a:endParaRPr lang="it-IT" sz="1800" kern="1200" dirty="0" smtClean="0">
              <a:solidFill>
                <a:schemeClr val="tx1"/>
              </a:solidFill>
              <a:latin typeface="+mn-lt"/>
              <a:ea typeface="+mn-ea"/>
              <a:cs typeface="+mn-cs"/>
            </a:endParaRPr>
          </a:p>
          <a:p>
            <a:r>
              <a:rPr lang="en-GB" sz="1800" kern="1200" dirty="0" smtClean="0">
                <a:solidFill>
                  <a:schemeClr val="tx1"/>
                </a:solidFill>
                <a:latin typeface="+mn-lt"/>
                <a:ea typeface="+mn-ea"/>
                <a:cs typeface="+mn-cs"/>
              </a:rPr>
              <a:t>These figures may help in explaining the attempted rejection of the Dublin Convention by Hungary and</a:t>
            </a:r>
            <a:r>
              <a:rPr lang="en-GB" sz="1800" kern="1200" baseline="0" dirty="0" smtClean="0">
                <a:solidFill>
                  <a:schemeClr val="tx1"/>
                </a:solidFill>
                <a:latin typeface="+mn-lt"/>
                <a:ea typeface="+mn-ea"/>
                <a:cs typeface="+mn-cs"/>
              </a:rPr>
              <a:t> </a:t>
            </a:r>
            <a:r>
              <a:rPr lang="en-GB" sz="1800" kern="1200" dirty="0" smtClean="0">
                <a:solidFill>
                  <a:schemeClr val="tx1"/>
                </a:solidFill>
                <a:latin typeface="+mn-lt"/>
                <a:ea typeface="+mn-ea"/>
                <a:cs typeface="+mn-cs"/>
              </a:rPr>
              <a:t>the recurrent dramatic situation at the French-Italian border. </a:t>
            </a:r>
          </a:p>
          <a:p>
            <a:endParaRPr lang="en-GB" sz="1800" kern="1200" dirty="0" smtClean="0">
              <a:solidFill>
                <a:schemeClr val="tx1"/>
              </a:solidFill>
              <a:latin typeface="+mn-lt"/>
              <a:ea typeface="+mn-ea"/>
              <a:cs typeface="+mn-cs"/>
            </a:endParaRPr>
          </a:p>
          <a:p>
            <a:r>
              <a:rPr lang="en-GB" sz="1800" kern="1200" dirty="0" smtClean="0">
                <a:solidFill>
                  <a:schemeClr val="tx1"/>
                </a:solidFill>
                <a:latin typeface="+mn-lt"/>
                <a:ea typeface="+mn-ea"/>
                <a:cs typeface="+mn-cs"/>
              </a:rPr>
              <a:t>Summing up the situation, unauthorized inflows and refugees flows, are producing extremely tense relations</a:t>
            </a:r>
            <a:r>
              <a:rPr lang="en-GB" sz="1800" kern="1200" baseline="0" dirty="0" smtClean="0">
                <a:solidFill>
                  <a:schemeClr val="tx1"/>
                </a:solidFill>
                <a:latin typeface="+mn-lt"/>
                <a:ea typeface="+mn-ea"/>
                <a:cs typeface="+mn-cs"/>
              </a:rPr>
              <a:t> among the Union members and </a:t>
            </a:r>
            <a:r>
              <a:rPr lang="en-GB" sz="1800" kern="1200" dirty="0" smtClean="0">
                <a:solidFill>
                  <a:schemeClr val="tx1"/>
                </a:solidFill>
                <a:latin typeface="+mn-lt"/>
                <a:ea typeface="+mn-ea"/>
                <a:cs typeface="+mn-cs"/>
              </a:rPr>
              <a:t>threatening two EU milestones, namely the Dublin Convention and Schengen Agreement.</a:t>
            </a:r>
            <a:endParaRPr lang="it-IT" sz="1800" kern="1200" dirty="0" smtClean="0">
              <a:solidFill>
                <a:schemeClr val="tx1"/>
              </a:solidFill>
              <a:latin typeface="+mn-lt"/>
              <a:ea typeface="+mn-ea"/>
              <a:cs typeface="+mn-cs"/>
            </a:endParaRP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Also</a:t>
            </a:r>
            <a:r>
              <a:rPr lang="en-US" sz="1800" kern="1200" baseline="0" dirty="0" smtClean="0">
                <a:solidFill>
                  <a:schemeClr val="tx1"/>
                </a:solidFill>
                <a:effectLst/>
                <a:latin typeface="+mn-lt"/>
                <a:ea typeface="+mn-ea"/>
                <a:cs typeface="+mn-cs"/>
              </a:rPr>
              <a:t> u</a:t>
            </a:r>
            <a:r>
              <a:rPr lang="en-US" sz="1800" kern="1200" dirty="0" smtClean="0">
                <a:solidFill>
                  <a:schemeClr val="tx1"/>
                </a:solidFill>
                <a:effectLst/>
                <a:latin typeface="+mn-lt"/>
                <a:ea typeface="+mn-ea"/>
                <a:cs typeface="+mn-cs"/>
              </a:rPr>
              <a:t>nemployment can play a role in orienting voters’ </a:t>
            </a:r>
            <a:r>
              <a:rPr lang="en-US" sz="1800" kern="1200" dirty="0" err="1" smtClean="0">
                <a:solidFill>
                  <a:schemeClr val="tx1"/>
                </a:solidFill>
                <a:effectLst/>
                <a:latin typeface="+mn-lt"/>
                <a:ea typeface="+mn-ea"/>
                <a:cs typeface="+mn-cs"/>
              </a:rPr>
              <a:t>behaviours</a:t>
            </a:r>
            <a:r>
              <a:rPr lang="en-US" sz="1800" kern="1200" baseline="0" dirty="0" smtClean="0">
                <a:solidFill>
                  <a:schemeClr val="tx1"/>
                </a:solidFill>
                <a:effectLst/>
                <a:latin typeface="+mn-lt"/>
                <a:ea typeface="+mn-ea"/>
                <a:cs typeface="+mn-cs"/>
              </a:rPr>
              <a:t> and migration policies. </a:t>
            </a:r>
            <a:endParaRPr lang="en-US" sz="18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AD75D8C4-0CD8-4D7B-9642-0AF46DAD4ADB}" type="slidenum">
              <a:rPr lang="it-IT" smtClean="0"/>
              <a:pPr/>
              <a:t>6</a:t>
            </a:fld>
            <a:endParaRPr lang="it-IT" dirty="0"/>
          </a:p>
        </p:txBody>
      </p:sp>
    </p:spTree>
    <p:extLst>
      <p:ext uri="{BB962C8B-B14F-4D97-AF65-F5344CB8AC3E}">
        <p14:creationId xmlns:p14="http://schemas.microsoft.com/office/powerpoint/2010/main" val="489548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The rate of immigrant unemployment in general tends to appear ceteris paribus higher than that of nationals due to their higher rate of activity. However the gap between nationals and immigrants when it is relevant, as in some countries like Sweden, may produce anti immigrant attitudes and may suggest restrictive </a:t>
            </a:r>
            <a:r>
              <a:rPr lang="en-US" sz="1600" kern="1200" dirty="0" err="1" smtClean="0">
                <a:solidFill>
                  <a:schemeClr val="tx1"/>
                </a:solidFill>
                <a:latin typeface="+mn-lt"/>
                <a:ea typeface="+mn-ea"/>
                <a:cs typeface="+mn-cs"/>
              </a:rPr>
              <a:t>labour</a:t>
            </a:r>
            <a:r>
              <a:rPr lang="en-US" sz="1600" kern="1200" dirty="0" smtClean="0">
                <a:solidFill>
                  <a:schemeClr val="tx1"/>
                </a:solidFill>
                <a:latin typeface="+mn-lt"/>
                <a:ea typeface="+mn-ea"/>
                <a:cs typeface="+mn-cs"/>
              </a:rPr>
              <a:t> inflows policies. The perception of the gap should be different when also nationals’  levels of unemployment are so high as to monopolize public attention, as is the case in South European countries.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These and other challenges, some of them having already started before the more recent crises, have produced and are still producing reductions of immigrant rights and tightening of migration policies. </a:t>
            </a:r>
            <a:endParaRPr lang="it-IT"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egnaposto numero diapositiva 3"/>
          <p:cNvSpPr>
            <a:spLocks noGrp="1"/>
          </p:cNvSpPr>
          <p:nvPr>
            <p:ph type="sldNum" sz="quarter" idx="10"/>
          </p:nvPr>
        </p:nvSpPr>
        <p:spPr/>
        <p:txBody>
          <a:bodyPr/>
          <a:lstStyle/>
          <a:p>
            <a:fld id="{AD75D8C4-0CD8-4D7B-9642-0AF46DAD4ADB}" type="slidenum">
              <a:rPr lang="it-IT" smtClean="0"/>
              <a:pPr/>
              <a:t>7</a:t>
            </a:fld>
            <a:endParaRPr lang="it-IT"/>
          </a:p>
        </p:txBody>
      </p:sp>
    </p:spTree>
    <p:extLst>
      <p:ext uri="{BB962C8B-B14F-4D97-AF65-F5344CB8AC3E}">
        <p14:creationId xmlns:p14="http://schemas.microsoft.com/office/powerpoint/2010/main" val="116555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 recent report of the European Parliament surveyed a reduction of fundamental rights after the 2008 crisis which is affecting all weaker strata, not just immigrants, This conclusion is not comforting, because poor people competition on scarce resources can be a supplementary source of inter-ethnic conflicts as many researches at local level had already shown.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do not want to recall the long list of measures adopted to discourage unskilled inflows and to limit immigrant access to welfare, the shifting boundaries. The increasing concerns and measures regarding the mobility and rights even of EU citizens were and are object of too many analysis and researches.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we may consider more interesting as social scientists is not so much this restrictive response, coherent with demos concerns, but the relative resistance of migration and migrants rights.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Two foreseeable consequences of the economic and cultural challenges should have been: 1) drastically reduced inflows, in particular of labour migration, and 2) deeply undermined multicultural measures.</a:t>
            </a:r>
            <a:endParaRPr lang="it-IT" sz="1200" kern="1200" dirty="0" smtClean="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AD75D8C4-0CD8-4D7B-9642-0AF46DAD4ADB}" type="slidenum">
              <a:rPr lang="it-IT" smtClean="0"/>
              <a:pPr/>
              <a:t>8</a:t>
            </a:fld>
            <a:endParaRPr lang="it-IT"/>
          </a:p>
        </p:txBody>
      </p:sp>
    </p:spTree>
    <p:extLst>
      <p:ext uri="{BB962C8B-B14F-4D97-AF65-F5344CB8AC3E}">
        <p14:creationId xmlns:p14="http://schemas.microsoft.com/office/powerpoint/2010/main" val="81864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latin typeface="+mn-lt"/>
                <a:ea typeface="+mn-ea"/>
                <a:cs typeface="+mn-cs"/>
              </a:rPr>
              <a:t>In fact these hypotheses are partially disproved. We all know that inflows did not stop, often producing (</a:t>
            </a:r>
            <a:r>
              <a:rPr lang="en-US" sz="1200" kern="1200" baseline="0" dirty="0" smtClean="0">
                <a:solidFill>
                  <a:schemeClr val="tx1"/>
                </a:solidFill>
                <a:latin typeface="+mn-lt"/>
                <a:ea typeface="+mn-ea"/>
                <a:cs typeface="+mn-cs"/>
              </a:rPr>
              <a:t>though not in all European countries) </a:t>
            </a:r>
            <a:r>
              <a:rPr lang="en-US" sz="1200" kern="1200" dirty="0" smtClean="0">
                <a:solidFill>
                  <a:schemeClr val="tx1"/>
                </a:solidFill>
                <a:latin typeface="+mn-lt"/>
                <a:ea typeface="+mn-ea"/>
                <a:cs typeface="+mn-cs"/>
              </a:rPr>
              <a:t>still positive net balance</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This was mainly due to family reunion and asylum; these rights in fact were smoothed but were not (at least so far) drastically restricted.  The action of national and European courts, which are usually particularly sensitive on this matter, proved to be quite effective. On the other hand, I would like to focus on a legal concept: the difference between</a:t>
            </a:r>
            <a:r>
              <a:rPr lang="en-US" sz="1200" kern="1200" baseline="0" dirty="0" smtClean="0">
                <a:solidFill>
                  <a:schemeClr val="tx1"/>
                </a:solidFill>
                <a:latin typeface="+mn-lt"/>
                <a:ea typeface="+mn-ea"/>
                <a:cs typeface="+mn-cs"/>
              </a:rPr>
              <a:t> prescriptive and indicative rights. Asylum is becoming more and more an abstract right as far as refugees are not admitted into the EU borders. </a:t>
            </a:r>
          </a:p>
          <a:p>
            <a:r>
              <a:rPr lang="en-US" sz="1200" kern="1200" baseline="0" dirty="0" smtClean="0">
                <a:solidFill>
                  <a:schemeClr val="tx1"/>
                </a:solidFill>
                <a:latin typeface="+mn-lt"/>
                <a:ea typeface="+mn-ea"/>
                <a:cs typeface="+mn-cs"/>
              </a:rPr>
              <a:t>As labour migration is concerned, </a:t>
            </a:r>
            <a:r>
              <a:rPr lang="en-US" sz="1200" kern="1200" dirty="0" smtClean="0">
                <a:solidFill>
                  <a:schemeClr val="tx1"/>
                </a:solidFill>
                <a:latin typeface="+mn-lt"/>
                <a:ea typeface="+mn-ea"/>
                <a:cs typeface="+mn-cs"/>
              </a:rPr>
              <a:t>I would like to mention an empirical research, carried out in 6 EU countries, directed by Pastore (2014), which demonstrates that “Under the frozen surface of alleged ‘zero (labour) migration’ doctrines, linkages between population movements and labour dynamics were persistent and still strong. Migrant </a:t>
            </a:r>
            <a:r>
              <a:rPr lang="en-US" sz="1200" kern="1200" dirty="0" err="1" smtClean="0">
                <a:solidFill>
                  <a:schemeClr val="tx1"/>
                </a:solidFill>
                <a:latin typeface="+mn-lt"/>
                <a:ea typeface="+mn-ea"/>
                <a:cs typeface="+mn-cs"/>
              </a:rPr>
              <a:t>labour</a:t>
            </a:r>
            <a:r>
              <a:rPr lang="en-US" sz="1200" kern="1200" dirty="0" smtClean="0">
                <a:solidFill>
                  <a:schemeClr val="tx1"/>
                </a:solidFill>
                <a:latin typeface="+mn-lt"/>
                <a:ea typeface="+mn-ea"/>
                <a:cs typeface="+mn-cs"/>
              </a:rPr>
              <a:t> supply policies find different ‘paths of least resistance’ to satisfy </a:t>
            </a:r>
            <a:r>
              <a:rPr lang="en-US" sz="1200" kern="1200" dirty="0" err="1" smtClean="0">
                <a:solidFill>
                  <a:schemeClr val="tx1"/>
                </a:solidFill>
                <a:latin typeface="+mn-lt"/>
                <a:ea typeface="+mn-ea"/>
                <a:cs typeface="+mn-cs"/>
              </a:rPr>
              <a:t>labour</a:t>
            </a:r>
            <a:r>
              <a:rPr lang="en-US" sz="1200" kern="1200" dirty="0" smtClean="0">
                <a:solidFill>
                  <a:schemeClr val="tx1"/>
                </a:solidFill>
                <a:latin typeface="+mn-lt"/>
                <a:ea typeface="+mn-ea"/>
                <a:cs typeface="+mn-cs"/>
              </a:rPr>
              <a:t> demand without alarming public opinion. While all Governments pretend to give priority to the less alarming high skilled workers, and in fact they do, however they also accept unskilled workers as in Sweden by devolving responsibility to the employers (i.e. to the market), or in Germany by stretching the high skilled criteria by administrative devices, or in the UK where even if reluctantly, EU mobility provides also low skilled, or high skilled - de facto - working in low skilled jobs. </a:t>
            </a:r>
          </a:p>
          <a:p>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Salis noticed, the Italian “least resistance path” is offered by the care-givers, needed by families and quite popular in the Italian imagery. So, under this harmless category of immigrants, also other kind of low skilled workers were included in planned inflows or regularized a posteriori. </a:t>
            </a:r>
          </a:p>
          <a:p>
            <a:endParaRPr lang="en-US" sz="1200" kern="1200" dirty="0" smtClean="0">
              <a:solidFill>
                <a:schemeClr val="tx1"/>
              </a:solidFill>
              <a:latin typeface="+mn-lt"/>
              <a:ea typeface="+mn-ea"/>
              <a:cs typeface="+mn-cs"/>
            </a:endParaRPr>
          </a:p>
          <a:p>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a globalized competitive economy, multiculturalism is becoming also an asset, as </a:t>
            </a:r>
            <a:r>
              <a:rPr lang="en-US" sz="1200" kern="1200" dirty="0" err="1" smtClean="0">
                <a:solidFill>
                  <a:schemeClr val="tx1"/>
                </a:solidFill>
                <a:latin typeface="+mn-lt"/>
                <a:ea typeface="+mn-ea"/>
                <a:cs typeface="+mn-cs"/>
              </a:rPr>
              <a:t>Kymlicka</a:t>
            </a:r>
            <a:r>
              <a:rPr lang="en-US" sz="1200" kern="1200" dirty="0" smtClean="0">
                <a:solidFill>
                  <a:schemeClr val="tx1"/>
                </a:solidFill>
                <a:latin typeface="+mn-lt"/>
                <a:ea typeface="+mn-ea"/>
                <a:cs typeface="+mn-cs"/>
              </a:rPr>
              <a:t> (2013)  “Neoliberal multiculturalism” perspective suggests. </a:t>
            </a:r>
          </a:p>
          <a:p>
            <a:r>
              <a:rPr lang="en-US" sz="1200" kern="1200" dirty="0" smtClean="0">
                <a:solidFill>
                  <a:schemeClr val="tx1"/>
                </a:solidFill>
                <a:latin typeface="+mn-lt"/>
                <a:ea typeface="+mn-ea"/>
                <a:cs typeface="+mn-cs"/>
              </a:rPr>
              <a:t>The EU Commission as well, in a 2013 document, shares this perspective, and underlines the positive aspect of Diversity management. When it comes to Nationality laws in Europe, </a:t>
            </a:r>
            <a:r>
              <a:rPr lang="en-US" sz="1200" kern="1200" dirty="0" err="1" smtClean="0">
                <a:solidFill>
                  <a:schemeClr val="tx1"/>
                </a:solidFill>
                <a:latin typeface="+mn-lt"/>
                <a:ea typeface="+mn-ea"/>
                <a:cs typeface="+mn-cs"/>
              </a:rPr>
              <a:t>Bauböck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Vink</a:t>
            </a:r>
            <a:r>
              <a:rPr lang="en-US" sz="1200" kern="1200" dirty="0" smtClean="0">
                <a:solidFill>
                  <a:schemeClr val="tx1"/>
                </a:solidFill>
                <a:latin typeface="+mn-lt"/>
                <a:ea typeface="+mn-ea"/>
                <a:cs typeface="+mn-cs"/>
              </a:rPr>
              <a:t> &amp; </a:t>
            </a:r>
            <a:r>
              <a:rPr lang="en-US" sz="1200" kern="1200" dirty="0" err="1" smtClean="0">
                <a:solidFill>
                  <a:schemeClr val="tx1"/>
                </a:solidFill>
                <a:latin typeface="+mn-lt"/>
                <a:ea typeface="+mn-ea"/>
                <a:cs typeface="+mn-cs"/>
              </a:rPr>
              <a:t>Dumbrava</a:t>
            </a:r>
            <a:r>
              <a:rPr lang="en-US" sz="1200" kern="1200" dirty="0" smtClean="0">
                <a:solidFill>
                  <a:schemeClr val="tx1"/>
                </a:solidFill>
                <a:latin typeface="+mn-lt"/>
                <a:ea typeface="+mn-ea"/>
                <a:cs typeface="+mn-cs"/>
              </a:rPr>
              <a:t> (2014), having taken into consideration a consistent set of variables, has reached the conclusion that there is not a uniform restrictive trend. And we may consider nationality laws as the most symbolic of the immigrants’ rights.</a:t>
            </a:r>
          </a:p>
          <a:p>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And even restrictive measures, such as civic integration contracts, courses and tests, do not produce necessarily only restrictive results. </a:t>
            </a:r>
          </a:p>
          <a:p>
            <a:r>
              <a:rPr lang="en-US" sz="1200" kern="1200" dirty="0" smtClean="0">
                <a:solidFill>
                  <a:schemeClr val="tx1"/>
                </a:solidFill>
                <a:latin typeface="+mn-lt"/>
                <a:ea typeface="+mn-ea"/>
                <a:cs typeface="+mn-cs"/>
              </a:rPr>
              <a:t>These measures can be considered a sort of European combined answer to both cultural and economic challenges, since they were </a:t>
            </a:r>
            <a:r>
              <a:rPr lang="en-US" sz="1200" b="1" kern="1200" dirty="0" smtClean="0">
                <a:solidFill>
                  <a:schemeClr val="tx1"/>
                </a:solidFill>
                <a:latin typeface="+mn-lt"/>
                <a:ea typeface="+mn-ea"/>
                <a:cs typeface="+mn-cs"/>
              </a:rPr>
              <a:t>openly</a:t>
            </a:r>
            <a:r>
              <a:rPr lang="en-US" sz="1200" kern="1200" dirty="0" smtClean="0">
                <a:solidFill>
                  <a:schemeClr val="tx1"/>
                </a:solidFill>
                <a:latin typeface="+mn-lt"/>
                <a:ea typeface="+mn-ea"/>
                <a:cs typeface="+mn-cs"/>
              </a:rPr>
              <a:t> aimed to foster both cultural and economic integration, and </a:t>
            </a:r>
            <a:r>
              <a:rPr lang="en-US" sz="1200" b="1" kern="1200" dirty="0" smtClean="0">
                <a:solidFill>
                  <a:schemeClr val="tx1"/>
                </a:solidFill>
                <a:latin typeface="+mn-lt"/>
                <a:ea typeface="+mn-ea"/>
                <a:cs typeface="+mn-cs"/>
              </a:rPr>
              <a:t>indirectly</a:t>
            </a:r>
            <a:r>
              <a:rPr lang="en-US" sz="1200" kern="1200" dirty="0" smtClean="0">
                <a:solidFill>
                  <a:schemeClr val="tx1"/>
                </a:solidFill>
                <a:latin typeface="+mn-lt"/>
                <a:ea typeface="+mn-ea"/>
                <a:cs typeface="+mn-cs"/>
              </a:rPr>
              <a:t> to discourage unwanted inflows. In fact their capacity to reach these aims is still under</a:t>
            </a:r>
            <a:r>
              <a:rPr lang="en-US" sz="1200" kern="1200" baseline="0" dirty="0" smtClean="0">
                <a:solidFill>
                  <a:schemeClr val="tx1"/>
                </a:solidFill>
                <a:latin typeface="+mn-lt"/>
                <a:ea typeface="+mn-ea"/>
                <a:cs typeface="+mn-cs"/>
              </a:rPr>
              <a:t> scrutiny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Scholten</a:t>
            </a:r>
            <a:r>
              <a:rPr lang="en-US" sz="1200" kern="1200" dirty="0" smtClean="0">
                <a:solidFill>
                  <a:schemeClr val="tx1"/>
                </a:solidFill>
                <a:latin typeface="+mn-lt"/>
                <a:ea typeface="+mn-ea"/>
                <a:cs typeface="+mn-cs"/>
              </a:rPr>
              <a:t> et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alii</a:t>
            </a:r>
            <a:r>
              <a:rPr lang="en-US" sz="1200" kern="1200" baseline="0" dirty="0" smtClean="0">
                <a:solidFill>
                  <a:schemeClr val="tx1"/>
                </a:solidFill>
                <a:latin typeface="+mn-lt"/>
                <a:ea typeface="+mn-ea"/>
                <a:cs typeface="+mn-cs"/>
              </a:rPr>
              <a:t> 2012; </a:t>
            </a:r>
            <a:r>
              <a:rPr lang="en-US" sz="1200" kern="1200" baseline="0" dirty="0" err="1" smtClean="0">
                <a:solidFill>
                  <a:schemeClr val="tx1"/>
                </a:solidFill>
                <a:latin typeface="+mn-lt"/>
                <a:ea typeface="+mn-ea"/>
                <a:cs typeface="+mn-cs"/>
              </a:rPr>
              <a:t>Lechner</a:t>
            </a:r>
            <a:r>
              <a:rPr lang="en-US" sz="1200" kern="1200" baseline="0" dirty="0" smtClean="0">
                <a:solidFill>
                  <a:schemeClr val="tx1"/>
                </a:solidFill>
                <a:latin typeface="+mn-lt"/>
                <a:ea typeface="+mn-ea"/>
                <a:cs typeface="+mn-cs"/>
              </a:rPr>
              <a:t> et </a:t>
            </a:r>
            <a:r>
              <a:rPr lang="en-US" sz="1200" kern="1200" baseline="0" dirty="0" err="1" smtClean="0">
                <a:solidFill>
                  <a:schemeClr val="tx1"/>
                </a:solidFill>
                <a:latin typeface="+mn-lt"/>
                <a:ea typeface="+mn-ea"/>
                <a:cs typeface="+mn-cs"/>
              </a:rPr>
              <a:t>alii</a:t>
            </a:r>
            <a:r>
              <a:rPr lang="en-US" sz="1200" kern="1200" baseline="0" dirty="0" smtClean="0">
                <a:solidFill>
                  <a:schemeClr val="tx1"/>
                </a:solidFill>
                <a:latin typeface="+mn-lt"/>
                <a:ea typeface="+mn-ea"/>
                <a:cs typeface="+mn-cs"/>
              </a:rPr>
              <a:t> 2012)</a:t>
            </a:r>
            <a:r>
              <a:rPr lang="en-US"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other hand, s</a:t>
            </a:r>
            <a:r>
              <a:rPr lang="en-US" sz="1200" kern="1200" dirty="0" smtClean="0">
                <a:solidFill>
                  <a:schemeClr val="tx1"/>
                </a:solidFill>
                <a:latin typeface="+mn-lt"/>
                <a:ea typeface="+mn-ea"/>
                <a:cs typeface="+mn-cs"/>
              </a:rPr>
              <a:t>urprisingly, civic integration courses were often positively judged by their participants as,  for instance, </a:t>
            </a:r>
            <a:r>
              <a:rPr lang="en-US" sz="1200" kern="1200" dirty="0" err="1" smtClean="0">
                <a:solidFill>
                  <a:schemeClr val="tx1"/>
                </a:solidFill>
                <a:latin typeface="+mn-lt"/>
                <a:ea typeface="+mn-ea"/>
                <a:cs typeface="+mn-cs"/>
              </a:rPr>
              <a:t>Caponio</a:t>
            </a:r>
            <a:r>
              <a:rPr lang="en-US" sz="1200" kern="1200" dirty="0" smtClean="0">
                <a:solidFill>
                  <a:schemeClr val="tx1"/>
                </a:solidFill>
                <a:latin typeface="+mn-lt"/>
                <a:ea typeface="+mn-ea"/>
                <a:cs typeface="+mn-cs"/>
              </a:rPr>
              <a:t> reported in the </a:t>
            </a:r>
            <a:r>
              <a:rPr lang="en-US" sz="1200" kern="1200" dirty="0" err="1" smtClean="0">
                <a:solidFill>
                  <a:schemeClr val="tx1"/>
                </a:solidFill>
                <a:latin typeface="+mn-lt"/>
                <a:ea typeface="+mn-ea"/>
                <a:cs typeface="+mn-cs"/>
              </a:rPr>
              <a:t>Prosint</a:t>
            </a:r>
            <a:r>
              <a:rPr lang="en-US" sz="1200" kern="1200" baseline="0" dirty="0" smtClean="0">
                <a:solidFill>
                  <a:schemeClr val="tx1"/>
                </a:solidFill>
                <a:latin typeface="+mn-lt"/>
                <a:ea typeface="+mn-ea"/>
                <a:cs typeface="+mn-cs"/>
              </a:rPr>
              <a:t> project</a:t>
            </a:r>
            <a:r>
              <a:rPr lang="en-US" sz="1200" kern="1200" dirty="0" smtClean="0">
                <a:solidFill>
                  <a:schemeClr val="tx1"/>
                </a:solidFill>
                <a:latin typeface="+mn-lt"/>
                <a:ea typeface="+mn-ea"/>
                <a:cs typeface="+mn-cs"/>
              </a:rPr>
              <a:t>. Rights and duties are not always antagonists: the legal concept of right-duty  demonstrates that they can be coupled.</a:t>
            </a:r>
            <a:r>
              <a:rPr lang="en-US" sz="1200" kern="1200" baseline="0" dirty="0" smtClean="0">
                <a:solidFill>
                  <a:schemeClr val="tx1"/>
                </a:solidFill>
                <a:latin typeface="+mn-lt"/>
                <a:ea typeface="+mn-ea"/>
                <a:cs typeface="+mn-cs"/>
              </a:rPr>
              <a:t> For instance </a:t>
            </a:r>
            <a:r>
              <a:rPr lang="en-US" sz="1200" kern="1200" dirty="0" smtClean="0">
                <a:solidFill>
                  <a:schemeClr val="tx1"/>
                </a:solidFill>
                <a:latin typeface="+mn-lt"/>
                <a:ea typeface="+mn-ea"/>
                <a:cs typeface="+mn-cs"/>
              </a:rPr>
              <a:t>in all modern democracies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children education is</a:t>
            </a:r>
            <a:r>
              <a:rPr lang="en-US" sz="1200" kern="1200" baseline="0" dirty="0" smtClean="0">
                <a:solidFill>
                  <a:schemeClr val="tx1"/>
                </a:solidFill>
                <a:latin typeface="+mn-lt"/>
                <a:ea typeface="+mn-ea"/>
                <a:cs typeface="+mn-cs"/>
              </a:rPr>
              <a:t> a right (for the children)</a:t>
            </a:r>
            <a:r>
              <a:rPr lang="en-US" sz="1200" kern="1200" dirty="0" smtClean="0">
                <a:solidFill>
                  <a:schemeClr val="tx1"/>
                </a:solidFill>
                <a:latin typeface="+mn-lt"/>
                <a:ea typeface="+mn-ea"/>
                <a:cs typeface="+mn-cs"/>
              </a:rPr>
              <a:t> and a duty (for the parents). </a:t>
            </a:r>
          </a:p>
          <a:p>
            <a:r>
              <a:rPr lang="en-US" sz="1200" kern="1200" dirty="0" smtClean="0">
                <a:solidFill>
                  <a:schemeClr val="tx1"/>
                </a:solidFill>
                <a:latin typeface="+mn-lt"/>
                <a:ea typeface="+mn-ea"/>
                <a:cs typeface="+mn-cs"/>
              </a:rPr>
              <a:t>Stuart Mill in </a:t>
            </a:r>
            <a:r>
              <a:rPr lang="en-US" sz="1200" i="1" kern="1200" dirty="0" smtClean="0">
                <a:solidFill>
                  <a:schemeClr val="tx1"/>
                </a:solidFill>
                <a:latin typeface="+mn-lt"/>
                <a:ea typeface="+mn-ea"/>
                <a:cs typeface="+mn-cs"/>
              </a:rPr>
              <a:t>Considerations</a:t>
            </a:r>
            <a:r>
              <a:rPr lang="en-US" sz="1200" i="1" kern="1200" baseline="0" dirty="0" smtClean="0">
                <a:solidFill>
                  <a:schemeClr val="tx1"/>
                </a:solidFill>
                <a:latin typeface="+mn-lt"/>
                <a:ea typeface="+mn-ea"/>
                <a:cs typeface="+mn-cs"/>
              </a:rPr>
              <a:t> on</a:t>
            </a:r>
            <a:r>
              <a:rPr lang="en-US" sz="1200" i="1" kern="1200" dirty="0" smtClean="0">
                <a:solidFill>
                  <a:schemeClr val="tx1"/>
                </a:solidFill>
                <a:latin typeface="+mn-lt"/>
                <a:ea typeface="+mn-ea"/>
                <a:cs typeface="+mn-cs"/>
              </a:rPr>
              <a:t> Representative Government</a:t>
            </a:r>
            <a:r>
              <a:rPr lang="en-US" sz="1200" kern="1200" baseline="0" dirty="0" smtClean="0">
                <a:solidFill>
                  <a:schemeClr val="tx1"/>
                </a:solidFill>
                <a:latin typeface="+mn-lt"/>
                <a:ea typeface="+mn-ea"/>
                <a:cs typeface="+mn-cs"/>
              </a:rPr>
              <a:t>  affirms implicitly a similar concept,</a:t>
            </a:r>
            <a:r>
              <a:rPr lang="en-US" sz="1200" kern="1200" dirty="0" smtClean="0">
                <a:solidFill>
                  <a:schemeClr val="tx1"/>
                </a:solidFill>
                <a:latin typeface="+mn-lt"/>
                <a:ea typeface="+mn-ea"/>
                <a:cs typeface="+mn-cs"/>
              </a:rPr>
              <a:t> when he maintains that is reasonable not to enfranchise incompetent people, but at the same time he considers a strict  duty of liberal regimes to enable power</a:t>
            </a:r>
            <a:r>
              <a:rPr lang="en-US" sz="1200" kern="1200" baseline="0" dirty="0" smtClean="0">
                <a:solidFill>
                  <a:schemeClr val="tx1"/>
                </a:solidFill>
                <a:latin typeface="+mn-lt"/>
                <a:ea typeface="+mn-ea"/>
                <a:cs typeface="+mn-cs"/>
              </a:rPr>
              <a:t> ignorant</a:t>
            </a:r>
            <a:r>
              <a:rPr lang="en-US" sz="1200" kern="1200" dirty="0" smtClean="0">
                <a:solidFill>
                  <a:schemeClr val="tx1"/>
                </a:solidFill>
                <a:latin typeface="+mn-lt"/>
                <a:ea typeface="+mn-ea"/>
                <a:cs typeface="+mn-cs"/>
              </a:rPr>
              <a:t> people to become competent. To reach this fundamental aim, according to Stuart Mill, educational opportunities are the main tool, and they should be costs free or at least affordable by poor people. While the Dutch civic education model contradicts Mill, being a too heavy burden on immigrants shoulders, the Italian case contradicts Mill’s recipe for the opposite reason, being super light</a:t>
            </a:r>
            <a:r>
              <a:rPr lang="en-US" sz="1200" kern="1200" baseline="0" dirty="0" smtClean="0">
                <a:solidFill>
                  <a:schemeClr val="tx1"/>
                </a:solidFill>
                <a:latin typeface="+mn-lt"/>
                <a:ea typeface="+mn-ea"/>
                <a:cs typeface="+mn-cs"/>
              </a:rPr>
              <a:t> and </a:t>
            </a:r>
            <a:r>
              <a:rPr lang="en-US" sz="1200" kern="1200" dirty="0" smtClean="0">
                <a:solidFill>
                  <a:schemeClr val="tx1"/>
                </a:solidFill>
                <a:latin typeface="+mn-lt"/>
                <a:ea typeface="+mn-ea"/>
                <a:cs typeface="+mn-cs"/>
              </a:rPr>
              <a:t>completely ineffective: a paper right as well as a paper duty; in fact, it makes compulsory only a ten hours civic education course and requires a very low-standard poorly checked language test. The Italian case highlights not only the inconsistent and superficial nature of supposed policy transfers, but also the complexity of the decision making reactions in face of  the mentioned challenges.</a:t>
            </a:r>
          </a:p>
          <a:p>
            <a:r>
              <a:rPr lang="en-US" sz="1200" kern="1200" dirty="0" smtClean="0">
                <a:solidFill>
                  <a:schemeClr val="tx1"/>
                </a:solidFill>
                <a:latin typeface="+mn-lt"/>
                <a:ea typeface="+mn-ea"/>
                <a:cs typeface="+mn-cs"/>
              </a:rPr>
              <a:t>Let us now move to briefly</a:t>
            </a:r>
            <a:r>
              <a:rPr lang="en-US" sz="1200" kern="1200" baseline="0" dirty="0" smtClean="0">
                <a:solidFill>
                  <a:schemeClr val="tx1"/>
                </a:solidFill>
                <a:latin typeface="+mn-lt"/>
                <a:ea typeface="+mn-ea"/>
                <a:cs typeface="+mn-cs"/>
              </a:rPr>
              <a:t> treat the Italian case</a:t>
            </a:r>
            <a:r>
              <a:rPr lang="en-US"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egnaposto numero diapositiva 3"/>
          <p:cNvSpPr>
            <a:spLocks noGrp="1"/>
          </p:cNvSpPr>
          <p:nvPr>
            <p:ph type="sldNum" sz="quarter" idx="10"/>
          </p:nvPr>
        </p:nvSpPr>
        <p:spPr/>
        <p:txBody>
          <a:bodyPr/>
          <a:lstStyle/>
          <a:p>
            <a:fld id="{AD75D8C4-0CD8-4D7B-9642-0AF46DAD4ADB}" type="slidenum">
              <a:rPr lang="it-IT" smtClean="0"/>
              <a:pPr/>
              <a:t>9</a:t>
            </a:fld>
            <a:endParaRPr lang="it-IT" dirty="0"/>
          </a:p>
        </p:txBody>
      </p:sp>
    </p:spTree>
    <p:extLst>
      <p:ext uri="{BB962C8B-B14F-4D97-AF65-F5344CB8AC3E}">
        <p14:creationId xmlns:p14="http://schemas.microsoft.com/office/powerpoint/2010/main" val="344655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20046584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124651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38524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83763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162825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49013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56076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427385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42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023081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hasCustomPrompt="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dirty="0" smtClean="0"/>
              <a:t>Crescenti preoccupazioni per immigrazione tra op pubblica</a:t>
            </a:r>
            <a:endParaRPr lang="it-IT" noProof="0" dirty="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783074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CCF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0"/>
            <a:ext cx="228600" cy="6858000"/>
          </a:xfrm>
          <a:prstGeom prst="rect">
            <a:avLst/>
          </a:prstGeom>
          <a:gradFill rotWithShape="0">
            <a:gsLst>
              <a:gs pos="0">
                <a:srgbClr val="003399">
                  <a:alpha val="75998"/>
                </a:srgbClr>
              </a:gs>
              <a:gs pos="100000">
                <a:srgbClr val="2E58AB">
                  <a:alpha val="71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it-IT" altLang="it-IT" sz="2400" dirty="0" smtClean="0">
              <a:latin typeface="Times New Roman" pitchFamily="18" charset="0"/>
            </a:endParaRPr>
          </a:p>
        </p:txBody>
      </p:sp>
      <p:pic>
        <p:nvPicPr>
          <p:cNvPr id="1027" name="Picture 11" descr="logo_fieri_più legger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80288" y="5805488"/>
            <a:ext cx="156686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Garamond" pitchFamily="18" charset="0"/>
          <a:cs typeface="Arial" charset="0"/>
        </a:defRPr>
      </a:lvl2pPr>
      <a:lvl3pPr algn="l" rtl="0" eaLnBrk="1" fontAlgn="base" hangingPunct="1">
        <a:spcBef>
          <a:spcPct val="0"/>
        </a:spcBef>
        <a:spcAft>
          <a:spcPct val="0"/>
        </a:spcAft>
        <a:defRPr sz="4400">
          <a:solidFill>
            <a:schemeClr val="tx2"/>
          </a:solidFill>
          <a:latin typeface="Garamond" pitchFamily="18" charset="0"/>
          <a:cs typeface="Arial" charset="0"/>
        </a:defRPr>
      </a:lvl3pPr>
      <a:lvl4pPr algn="l" rtl="0" eaLnBrk="1" fontAlgn="base" hangingPunct="1">
        <a:spcBef>
          <a:spcPct val="0"/>
        </a:spcBef>
        <a:spcAft>
          <a:spcPct val="0"/>
        </a:spcAft>
        <a:defRPr sz="4400">
          <a:solidFill>
            <a:schemeClr val="tx2"/>
          </a:solidFill>
          <a:latin typeface="Garamond" pitchFamily="18" charset="0"/>
          <a:cs typeface="Arial" charset="0"/>
        </a:defRPr>
      </a:lvl4pPr>
      <a:lvl5pPr algn="l" rtl="0" eaLnBrk="1" fontAlgn="base" hangingPunct="1">
        <a:spcBef>
          <a:spcPct val="0"/>
        </a:spcBef>
        <a:spcAft>
          <a:spcPct val="0"/>
        </a:spcAft>
        <a:defRPr sz="4400">
          <a:solidFill>
            <a:schemeClr val="tx2"/>
          </a:solidFill>
          <a:latin typeface="Garamond" pitchFamily="18" charset="0"/>
          <a:cs typeface="Arial" charset="0"/>
        </a:defRPr>
      </a:lvl5pPr>
      <a:lvl6pPr marL="457200" algn="l" rtl="0" eaLnBrk="1" fontAlgn="base" hangingPunct="1">
        <a:spcBef>
          <a:spcPct val="0"/>
        </a:spcBef>
        <a:spcAft>
          <a:spcPct val="0"/>
        </a:spcAft>
        <a:defRPr sz="4400">
          <a:solidFill>
            <a:schemeClr val="tx2"/>
          </a:solidFill>
          <a:latin typeface="Garamond" pitchFamily="18" charset="0"/>
          <a:cs typeface="Arial" charset="0"/>
        </a:defRPr>
      </a:lvl6pPr>
      <a:lvl7pPr marL="914400" algn="l" rtl="0" eaLnBrk="1" fontAlgn="base" hangingPunct="1">
        <a:spcBef>
          <a:spcPct val="0"/>
        </a:spcBef>
        <a:spcAft>
          <a:spcPct val="0"/>
        </a:spcAft>
        <a:defRPr sz="4400">
          <a:solidFill>
            <a:schemeClr val="tx2"/>
          </a:solidFill>
          <a:latin typeface="Garamond" pitchFamily="18" charset="0"/>
          <a:cs typeface="Arial" charset="0"/>
        </a:defRPr>
      </a:lvl7pPr>
      <a:lvl8pPr marL="1371600" algn="l" rtl="0" eaLnBrk="1" fontAlgn="base" hangingPunct="1">
        <a:spcBef>
          <a:spcPct val="0"/>
        </a:spcBef>
        <a:spcAft>
          <a:spcPct val="0"/>
        </a:spcAft>
        <a:defRPr sz="4400">
          <a:solidFill>
            <a:schemeClr val="tx2"/>
          </a:solidFill>
          <a:latin typeface="Garamond" pitchFamily="18" charset="0"/>
          <a:cs typeface="Arial" charset="0"/>
        </a:defRPr>
      </a:lvl8pPr>
      <a:lvl9pPr marL="1828800" algn="l" rtl="0" eaLnBrk="1" fontAlgn="base" hangingPunct="1">
        <a:spcBef>
          <a:spcPct val="0"/>
        </a:spcBef>
        <a:spcAft>
          <a:spcPct val="0"/>
        </a:spcAft>
        <a:defRPr sz="4400">
          <a:solidFill>
            <a:schemeClr val="tx2"/>
          </a:solidFill>
          <a:latin typeface="Garamond" pitchFamily="18" charset="0"/>
          <a:cs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cs typeface="+mn-cs"/>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404664"/>
            <a:ext cx="7543800" cy="3384376"/>
          </a:xfrm>
        </p:spPr>
        <p:txBody>
          <a:bodyPr/>
          <a:lstStyle/>
          <a:p>
            <a:pPr lvl="0" algn="ctr" fontAlgn="auto">
              <a:spcBef>
                <a:spcPts val="0"/>
              </a:spcBef>
              <a:spcAft>
                <a:spcPts val="0"/>
              </a:spcAft>
            </a:pPr>
            <a:r>
              <a:rPr lang="en-US" sz="2400" kern="1200" dirty="0" smtClean="0">
                <a:solidFill>
                  <a:prstClr val="black"/>
                </a:solidFill>
                <a:ea typeface="+mn-ea"/>
                <a:cs typeface="+mn-cs"/>
              </a:rPr>
              <a:t>Rights and democracy: </a:t>
            </a:r>
            <a:br>
              <a:rPr lang="en-US" sz="2400" kern="1200" dirty="0" smtClean="0">
                <a:solidFill>
                  <a:prstClr val="black"/>
                </a:solidFill>
                <a:ea typeface="+mn-ea"/>
                <a:cs typeface="+mn-cs"/>
              </a:rPr>
            </a:br>
            <a:r>
              <a:rPr lang="en-US" sz="2400" kern="1200" dirty="0" smtClean="0">
                <a:solidFill>
                  <a:prstClr val="black"/>
                </a:solidFill>
                <a:ea typeface="+mn-ea"/>
                <a:cs typeface="+mn-cs"/>
              </a:rPr>
              <a:t>an antagonistic relationship </a:t>
            </a:r>
            <a:br>
              <a:rPr lang="en-US" sz="2400" kern="1200" dirty="0" smtClean="0">
                <a:solidFill>
                  <a:prstClr val="black"/>
                </a:solidFill>
                <a:ea typeface="+mn-ea"/>
                <a:cs typeface="+mn-cs"/>
              </a:rPr>
            </a:br>
            <a:r>
              <a:rPr lang="en-US" sz="2400" kern="1200" dirty="0" smtClean="0">
                <a:solidFill>
                  <a:prstClr val="black"/>
                </a:solidFill>
                <a:ea typeface="+mn-ea"/>
                <a:cs typeface="+mn-cs"/>
              </a:rPr>
              <a:t>in European migration policy?</a:t>
            </a:r>
            <a:r>
              <a:rPr lang="it-IT" sz="3600" kern="1200" dirty="0" smtClean="0">
                <a:solidFill>
                  <a:prstClr val="black"/>
                </a:solidFill>
                <a:ea typeface="+mn-ea"/>
                <a:cs typeface="+mn-cs"/>
              </a:rPr>
              <a:t/>
            </a:r>
            <a:br>
              <a:rPr lang="it-IT" sz="3600" kern="1200" dirty="0" smtClean="0">
                <a:solidFill>
                  <a:prstClr val="black"/>
                </a:solidFill>
                <a:ea typeface="+mn-ea"/>
                <a:cs typeface="+mn-cs"/>
              </a:rPr>
            </a:br>
            <a:r>
              <a:rPr lang="en-US" sz="3600" kern="1200" dirty="0" smtClean="0">
                <a:solidFill>
                  <a:prstClr val="black"/>
                </a:solidFill>
                <a:ea typeface="+mn-ea"/>
                <a:cs typeface="+mn-cs"/>
              </a:rPr>
              <a:t> </a:t>
            </a:r>
            <a:br>
              <a:rPr lang="en-US" sz="3600" kern="1200" dirty="0" smtClean="0">
                <a:solidFill>
                  <a:prstClr val="black"/>
                </a:solidFill>
                <a:ea typeface="+mn-ea"/>
                <a:cs typeface="+mn-cs"/>
              </a:rPr>
            </a:br>
            <a:r>
              <a:rPr lang="en-US" sz="3600" b="1" kern="1200" dirty="0" smtClean="0">
                <a:solidFill>
                  <a:prstClr val="black"/>
                </a:solidFill>
                <a:ea typeface="+mn-ea"/>
                <a:cs typeface="+mn-cs"/>
              </a:rPr>
              <a:t>The power of the demos and </a:t>
            </a:r>
            <a:br>
              <a:rPr lang="en-US" sz="3600" b="1" kern="1200" dirty="0" smtClean="0">
                <a:solidFill>
                  <a:prstClr val="black"/>
                </a:solidFill>
                <a:ea typeface="+mn-ea"/>
                <a:cs typeface="+mn-cs"/>
              </a:rPr>
            </a:br>
            <a:r>
              <a:rPr lang="en-US" sz="3600" b="1" kern="1200" dirty="0" smtClean="0">
                <a:solidFill>
                  <a:prstClr val="black"/>
                </a:solidFill>
                <a:ea typeface="+mn-ea"/>
                <a:cs typeface="+mn-cs"/>
              </a:rPr>
              <a:t>the rights of the barbarians</a:t>
            </a:r>
            <a:r>
              <a:rPr lang="en-US" sz="3200" b="1" kern="1200" dirty="0" smtClean="0">
                <a:solidFill>
                  <a:prstClr val="black"/>
                </a:solidFill>
                <a:ea typeface="+mn-ea"/>
                <a:cs typeface="+mn-cs"/>
              </a:rPr>
              <a:t/>
            </a:r>
            <a:br>
              <a:rPr lang="en-US" sz="3200" b="1" kern="1200" dirty="0" smtClean="0">
                <a:solidFill>
                  <a:prstClr val="black"/>
                </a:solidFill>
                <a:ea typeface="+mn-ea"/>
                <a:cs typeface="+mn-cs"/>
              </a:rPr>
            </a:br>
            <a:r>
              <a:rPr lang="en-US" sz="3200" b="1" kern="1200" dirty="0" smtClean="0">
                <a:solidFill>
                  <a:prstClr val="black"/>
                </a:solidFill>
                <a:ea typeface="+mn-ea"/>
                <a:cs typeface="+mn-cs"/>
              </a:rPr>
              <a:t/>
            </a:r>
            <a:br>
              <a:rPr lang="en-US" sz="3200" b="1" kern="1200" dirty="0" smtClean="0">
                <a:solidFill>
                  <a:prstClr val="black"/>
                </a:solidFill>
                <a:ea typeface="+mn-ea"/>
                <a:cs typeface="+mn-cs"/>
              </a:rPr>
            </a:br>
            <a:r>
              <a:rPr lang="en-US" sz="2000" kern="1200" dirty="0" smtClean="0">
                <a:solidFill>
                  <a:prstClr val="black"/>
                </a:solidFill>
                <a:ea typeface="+mn-ea"/>
                <a:cs typeface="+mn-cs"/>
              </a:rPr>
              <a:t>Giovanna </a:t>
            </a:r>
            <a:r>
              <a:rPr lang="en-US" sz="2000" kern="1200" dirty="0" err="1" smtClean="0">
                <a:solidFill>
                  <a:prstClr val="black"/>
                </a:solidFill>
                <a:ea typeface="+mn-ea"/>
                <a:cs typeface="+mn-cs"/>
              </a:rPr>
              <a:t>Zincone</a:t>
            </a:r>
            <a:r>
              <a:rPr lang="en-US" sz="2000" kern="1200" dirty="0" smtClean="0">
                <a:solidFill>
                  <a:prstClr val="black"/>
                </a:solidFill>
                <a:ea typeface="+mn-ea"/>
                <a:cs typeface="+mn-cs"/>
              </a:rPr>
              <a:t/>
            </a:r>
            <a:br>
              <a:rPr lang="en-US" sz="2000" kern="1200" dirty="0" smtClean="0">
                <a:solidFill>
                  <a:prstClr val="black"/>
                </a:solidFill>
                <a:ea typeface="+mn-ea"/>
                <a:cs typeface="+mn-cs"/>
              </a:rPr>
            </a:br>
            <a:r>
              <a:rPr lang="it-IT" sz="2000" i="1" kern="1200" dirty="0" err="1" smtClean="0">
                <a:solidFill>
                  <a:prstClr val="black"/>
                </a:solidFill>
                <a:ea typeface="+mn-ea"/>
                <a:cs typeface="+mn-cs"/>
              </a:rPr>
              <a:t>Rights</a:t>
            </a:r>
            <a:r>
              <a:rPr lang="it-IT" sz="2000" i="1" kern="1200" dirty="0" smtClean="0">
                <a:solidFill>
                  <a:prstClr val="black"/>
                </a:solidFill>
                <a:ea typeface="+mn-ea"/>
                <a:cs typeface="+mn-cs"/>
              </a:rPr>
              <a:t>, </a:t>
            </a:r>
            <a:r>
              <a:rPr lang="it-IT" sz="2000" i="1" kern="1200" dirty="0" err="1" smtClean="0">
                <a:solidFill>
                  <a:prstClr val="black"/>
                </a:solidFill>
                <a:ea typeface="+mn-ea"/>
                <a:cs typeface="+mn-cs"/>
              </a:rPr>
              <a:t>Democracy</a:t>
            </a:r>
            <a:r>
              <a:rPr lang="it-IT" sz="2000" i="1" kern="1200" dirty="0" smtClean="0">
                <a:solidFill>
                  <a:prstClr val="black"/>
                </a:solidFill>
                <a:ea typeface="+mn-ea"/>
                <a:cs typeface="+mn-cs"/>
              </a:rPr>
              <a:t> and Migration – </a:t>
            </a:r>
            <a:r>
              <a:rPr lang="it-IT" sz="2000" i="1" kern="1200" dirty="0" err="1" smtClean="0">
                <a:solidFill>
                  <a:prstClr val="black"/>
                </a:solidFill>
                <a:ea typeface="+mn-ea"/>
                <a:cs typeface="+mn-cs"/>
              </a:rPr>
              <a:t>Challenges</a:t>
            </a:r>
            <a:r>
              <a:rPr lang="it-IT" sz="2000" i="1" kern="1200" dirty="0" smtClean="0">
                <a:solidFill>
                  <a:prstClr val="black"/>
                </a:solidFill>
                <a:ea typeface="+mn-ea"/>
                <a:cs typeface="+mn-cs"/>
              </a:rPr>
              <a:t> and </a:t>
            </a:r>
            <a:r>
              <a:rPr lang="it-IT" sz="2000" i="1" kern="1200" dirty="0" err="1" smtClean="0">
                <a:solidFill>
                  <a:prstClr val="black"/>
                </a:solidFill>
                <a:ea typeface="+mn-ea"/>
                <a:cs typeface="+mn-cs"/>
              </a:rPr>
              <a:t>Opportunities</a:t>
            </a:r>
            <a:r>
              <a:rPr lang="it-IT" sz="2000" i="1" kern="1200" dirty="0" smtClean="0">
                <a:solidFill>
                  <a:prstClr val="black"/>
                </a:solidFill>
                <a:ea typeface="+mn-ea"/>
                <a:cs typeface="+mn-cs"/>
              </a:rPr>
              <a:t> </a:t>
            </a:r>
            <a:r>
              <a:rPr lang="it-IT" sz="2000" kern="1200" dirty="0" smtClean="0">
                <a:solidFill>
                  <a:prstClr val="black"/>
                </a:solidFill>
                <a:ea typeface="+mn-ea"/>
                <a:cs typeface="+mn-cs"/>
              </a:rPr>
              <a:t/>
            </a:r>
            <a:br>
              <a:rPr lang="it-IT" sz="2000" kern="1200" dirty="0" smtClean="0">
                <a:solidFill>
                  <a:prstClr val="black"/>
                </a:solidFill>
                <a:ea typeface="+mn-ea"/>
                <a:cs typeface="+mn-cs"/>
              </a:rPr>
            </a:br>
            <a:r>
              <a:rPr lang="it-IT" sz="2000" kern="1200" dirty="0" err="1" smtClean="0">
                <a:solidFill>
                  <a:prstClr val="black"/>
                </a:solidFill>
                <a:ea typeface="+mn-ea"/>
                <a:cs typeface="+mn-cs"/>
              </a:rPr>
              <a:t>University</a:t>
            </a:r>
            <a:r>
              <a:rPr lang="it-IT" sz="2000" kern="1200" dirty="0" smtClean="0">
                <a:solidFill>
                  <a:prstClr val="black"/>
                </a:solidFill>
                <a:ea typeface="+mn-ea"/>
                <a:cs typeface="+mn-cs"/>
              </a:rPr>
              <a:t> of Geneva</a:t>
            </a:r>
            <a:br>
              <a:rPr lang="it-IT" sz="2000" kern="1200" dirty="0" smtClean="0">
                <a:solidFill>
                  <a:prstClr val="black"/>
                </a:solidFill>
                <a:ea typeface="+mn-ea"/>
                <a:cs typeface="+mn-cs"/>
              </a:rPr>
            </a:br>
            <a:r>
              <a:rPr lang="it-IT" sz="2000" kern="1200" dirty="0" smtClean="0">
                <a:solidFill>
                  <a:prstClr val="black"/>
                </a:solidFill>
                <a:ea typeface="+mn-ea"/>
                <a:cs typeface="+mn-cs"/>
              </a:rPr>
              <a:t>25 – 27 </a:t>
            </a:r>
            <a:r>
              <a:rPr lang="it-IT" sz="2000" kern="1200" dirty="0" err="1" smtClean="0">
                <a:solidFill>
                  <a:prstClr val="black"/>
                </a:solidFill>
                <a:ea typeface="+mn-ea"/>
                <a:cs typeface="+mn-cs"/>
              </a:rPr>
              <a:t>June</a:t>
            </a:r>
            <a:r>
              <a:rPr lang="it-IT" sz="2000" kern="1200" dirty="0" smtClean="0">
                <a:solidFill>
                  <a:prstClr val="black"/>
                </a:solidFill>
                <a:ea typeface="+mn-ea"/>
                <a:cs typeface="+mn-cs"/>
              </a:rPr>
              <a:t> 2015</a:t>
            </a:r>
            <a:br>
              <a:rPr lang="it-IT" sz="2000" kern="1200" dirty="0" smtClean="0">
                <a:solidFill>
                  <a:prstClr val="black"/>
                </a:solidFill>
                <a:ea typeface="+mn-ea"/>
                <a:cs typeface="+mn-cs"/>
              </a:rPr>
            </a:br>
            <a:r>
              <a:rPr lang="it-IT" sz="2000" kern="1200" dirty="0" smtClean="0">
                <a:solidFill>
                  <a:prstClr val="black"/>
                </a:solidFill>
                <a:ea typeface="+mn-ea"/>
                <a:cs typeface="+mn-cs"/>
              </a:rPr>
              <a:t/>
            </a:r>
            <a:br>
              <a:rPr lang="it-IT" sz="2000" kern="1200" dirty="0" smtClean="0">
                <a:solidFill>
                  <a:prstClr val="black"/>
                </a:solidFill>
                <a:ea typeface="+mn-ea"/>
                <a:cs typeface="+mn-cs"/>
              </a:rPr>
            </a:br>
            <a:r>
              <a:rPr lang="it-IT" sz="2000" kern="1200" dirty="0" smtClean="0">
                <a:solidFill>
                  <a:prstClr val="black"/>
                </a:solidFill>
                <a:ea typeface="+mn-ea"/>
                <a:cs typeface="+mn-cs"/>
              </a:rPr>
              <a:t>IMISCOE 12</a:t>
            </a:r>
            <a:r>
              <a:rPr lang="it-IT" sz="2000" kern="1200" baseline="30000" dirty="0" smtClean="0">
                <a:solidFill>
                  <a:prstClr val="black"/>
                </a:solidFill>
                <a:ea typeface="+mn-ea"/>
                <a:cs typeface="+mn-cs"/>
              </a:rPr>
              <a:t>th</a:t>
            </a:r>
            <a:r>
              <a:rPr lang="it-IT" sz="2000" kern="1200" dirty="0" smtClean="0">
                <a:solidFill>
                  <a:prstClr val="black"/>
                </a:solidFill>
                <a:ea typeface="+mn-ea"/>
                <a:cs typeface="+mn-cs"/>
              </a:rPr>
              <a:t> </a:t>
            </a:r>
            <a:r>
              <a:rPr lang="it-IT" sz="2000" kern="1200" dirty="0" err="1" smtClean="0">
                <a:solidFill>
                  <a:prstClr val="black"/>
                </a:solidFill>
                <a:ea typeface="+mn-ea"/>
                <a:cs typeface="+mn-cs"/>
              </a:rPr>
              <a:t>Annual</a:t>
            </a:r>
            <a:r>
              <a:rPr lang="it-IT" sz="2000" kern="1200" dirty="0" smtClean="0">
                <a:solidFill>
                  <a:prstClr val="black"/>
                </a:solidFill>
                <a:ea typeface="+mn-ea"/>
                <a:cs typeface="+mn-cs"/>
              </a:rPr>
              <a:t> Conference</a:t>
            </a:r>
            <a:br>
              <a:rPr lang="it-IT" sz="2000" kern="1200" dirty="0" smtClean="0">
                <a:solidFill>
                  <a:prstClr val="black"/>
                </a:solidFill>
                <a:ea typeface="+mn-ea"/>
                <a:cs typeface="+mn-cs"/>
              </a:rPr>
            </a:br>
            <a:r>
              <a:rPr lang="en-US" sz="2000" kern="1200" dirty="0" err="1" smtClean="0">
                <a:solidFill>
                  <a:prstClr val="black"/>
                </a:solidFill>
                <a:ea typeface="+mn-ea"/>
                <a:cs typeface="+mn-cs"/>
              </a:rPr>
              <a:t>nccr</a:t>
            </a:r>
            <a:r>
              <a:rPr lang="en-US" sz="2000" kern="1200" dirty="0" smtClean="0">
                <a:solidFill>
                  <a:prstClr val="black"/>
                </a:solidFill>
                <a:ea typeface="+mn-ea"/>
                <a:cs typeface="+mn-cs"/>
              </a:rPr>
              <a:t> – On the move 1</a:t>
            </a:r>
            <a:r>
              <a:rPr lang="en-US" sz="2000" kern="1200" baseline="30000" dirty="0" smtClean="0">
                <a:solidFill>
                  <a:prstClr val="black"/>
                </a:solidFill>
                <a:ea typeface="+mn-ea"/>
                <a:cs typeface="+mn-cs"/>
              </a:rPr>
              <a:t>st</a:t>
            </a:r>
            <a:r>
              <a:rPr lang="en-US" sz="2000" kern="1200" dirty="0" smtClean="0">
                <a:solidFill>
                  <a:prstClr val="black"/>
                </a:solidFill>
                <a:ea typeface="+mn-ea"/>
                <a:cs typeface="+mn-cs"/>
              </a:rPr>
              <a:t> Annual Conference</a:t>
            </a:r>
            <a:br>
              <a:rPr lang="en-US" sz="2000" kern="1200" dirty="0" smtClean="0">
                <a:solidFill>
                  <a:prstClr val="black"/>
                </a:solidFill>
                <a:ea typeface="+mn-ea"/>
                <a:cs typeface="+mn-cs"/>
              </a:rPr>
            </a:br>
            <a:endParaRPr lang="it-IT" sz="2000" kern="1200" dirty="0">
              <a:solidFill>
                <a:prstClr val="black"/>
              </a:solidFill>
              <a:ea typeface="+mn-ea"/>
              <a:cs typeface="+mn-cs"/>
            </a:endParaRPr>
          </a:p>
        </p:txBody>
      </p:sp>
      <p:pic>
        <p:nvPicPr>
          <p:cNvPr id="3074" name="Picture 2" descr="Z:\LOGHI\loghi fieri\logo fieri\logo_fieri_più legge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093296"/>
            <a:ext cx="1143199" cy="64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381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513892" y="162119"/>
            <a:ext cx="8352928" cy="1538689"/>
          </a:xfrm>
        </p:spPr>
        <p:txBody>
          <a:bodyPr/>
          <a:lstStyle/>
          <a:p>
            <a:pPr algn="ctr"/>
            <a:r>
              <a:rPr lang="en-GB" sz="3200" b="1" dirty="0" smtClean="0">
                <a:solidFill>
                  <a:schemeClr val="tx1"/>
                </a:solidFill>
              </a:rPr>
              <a:t>The Italian case </a:t>
            </a:r>
            <a:br>
              <a:rPr lang="en-GB" sz="3200" b="1" dirty="0" smtClean="0">
                <a:solidFill>
                  <a:schemeClr val="tx1"/>
                </a:solidFill>
              </a:rPr>
            </a:br>
            <a:r>
              <a:rPr lang="en-GB" sz="2800" b="1" dirty="0" smtClean="0">
                <a:solidFill>
                  <a:schemeClr val="tx1"/>
                </a:solidFill>
              </a:rPr>
              <a:t>From anti-immigrant parties </a:t>
            </a:r>
            <a:br>
              <a:rPr lang="en-GB" sz="2800" b="1" dirty="0" smtClean="0">
                <a:solidFill>
                  <a:schemeClr val="tx1"/>
                </a:solidFill>
              </a:rPr>
            </a:br>
            <a:r>
              <a:rPr lang="en-GB" sz="2800" b="1" dirty="0" smtClean="0">
                <a:solidFill>
                  <a:schemeClr val="tx1"/>
                </a:solidFill>
              </a:rPr>
              <a:t>to anti-immigrant policies?</a:t>
            </a:r>
            <a:endParaRPr lang="en-GB" sz="2800" b="1" dirty="0">
              <a:solidFill>
                <a:schemeClr val="tx1"/>
              </a:solidFill>
            </a:endParaRPr>
          </a:p>
        </p:txBody>
      </p:sp>
      <p:sp>
        <p:nvSpPr>
          <p:cNvPr id="3" name="Segnaposto contenuto 2"/>
          <p:cNvSpPr>
            <a:spLocks noGrp="1"/>
          </p:cNvSpPr>
          <p:nvPr>
            <p:ph idx="1"/>
          </p:nvPr>
        </p:nvSpPr>
        <p:spPr>
          <a:xfrm>
            <a:off x="513891" y="1916832"/>
            <a:ext cx="8513675" cy="5040560"/>
          </a:xfrm>
        </p:spPr>
        <p:txBody>
          <a:bodyPr/>
          <a:lstStyle/>
          <a:p>
            <a:pPr marL="457200" indent="-457200">
              <a:spcAft>
                <a:spcPts val="600"/>
              </a:spcAft>
              <a:buFont typeface="Arial" pitchFamily="34" charset="0"/>
              <a:buChar char="•"/>
            </a:pPr>
            <a:endParaRPr lang="en-GB" sz="2600" dirty="0" smtClean="0">
              <a:latin typeface="+mj-lt"/>
            </a:endParaRPr>
          </a:p>
          <a:p>
            <a:pPr marL="457200" indent="-457200">
              <a:lnSpc>
                <a:spcPts val="4200"/>
              </a:lnSpc>
              <a:spcAft>
                <a:spcPts val="600"/>
              </a:spcAft>
              <a:buFont typeface="Wingdings" panose="05000000000000000000" pitchFamily="2" charset="2"/>
              <a:buChar char="v"/>
            </a:pPr>
            <a:r>
              <a:rPr lang="en-GB" sz="2600" dirty="0" smtClean="0">
                <a:latin typeface="+mj-lt"/>
              </a:rPr>
              <a:t>Anti immigrant parties in power</a:t>
            </a:r>
          </a:p>
          <a:p>
            <a:pPr marL="457200" indent="-457200">
              <a:lnSpc>
                <a:spcPts val="4200"/>
              </a:lnSpc>
              <a:spcAft>
                <a:spcPts val="600"/>
              </a:spcAft>
              <a:buFont typeface="Wingdings" panose="05000000000000000000" pitchFamily="2" charset="2"/>
              <a:buChar char="v"/>
            </a:pPr>
            <a:r>
              <a:rPr lang="en-GB" sz="2600" dirty="0" smtClean="0">
                <a:latin typeface="+mj-lt"/>
              </a:rPr>
              <a:t>Courts &amp; civil society &amp; EU suasion undermined Bossi-Fini Law (2002) &amp; Security Package (2009) </a:t>
            </a:r>
          </a:p>
          <a:p>
            <a:pPr marL="457200" indent="-457200">
              <a:lnSpc>
                <a:spcPts val="4200"/>
              </a:lnSpc>
              <a:spcAft>
                <a:spcPts val="600"/>
              </a:spcAft>
              <a:buFont typeface="Wingdings" panose="05000000000000000000" pitchFamily="2" charset="2"/>
              <a:buChar char="v"/>
            </a:pPr>
            <a:r>
              <a:rPr lang="en-GB" sz="2600" dirty="0">
                <a:latin typeface="+mj-lt"/>
              </a:rPr>
              <a:t>C</a:t>
            </a:r>
            <a:r>
              <a:rPr lang="en-GB" sz="2600" dirty="0" smtClean="0">
                <a:latin typeface="+mj-lt"/>
              </a:rPr>
              <a:t>ivil society &amp; Market (inflows, amnesties)</a:t>
            </a:r>
          </a:p>
          <a:p>
            <a:pPr marL="457200" indent="-457200">
              <a:lnSpc>
                <a:spcPts val="4200"/>
              </a:lnSpc>
              <a:spcAft>
                <a:spcPts val="600"/>
              </a:spcAft>
              <a:buFont typeface="Wingdings" panose="05000000000000000000" pitchFamily="2" charset="2"/>
              <a:buChar char="v"/>
            </a:pPr>
            <a:r>
              <a:rPr lang="en-GB" sz="2600" dirty="0" smtClean="0">
                <a:latin typeface="+mj-lt"/>
              </a:rPr>
              <a:t>Pragmatic problem solving  (mass regularizations)  </a:t>
            </a:r>
          </a:p>
          <a:p>
            <a:pPr marL="457200" indent="-457200">
              <a:spcAft>
                <a:spcPts val="600"/>
              </a:spcAft>
            </a:pPr>
            <a:r>
              <a:rPr lang="en-GB" sz="2600" dirty="0" smtClean="0">
                <a:latin typeface="+mj-lt"/>
              </a:rPr>
              <a:t>     </a:t>
            </a:r>
            <a:endParaRPr lang="en-GB" dirty="0"/>
          </a:p>
        </p:txBody>
      </p:sp>
      <p:pic>
        <p:nvPicPr>
          <p:cNvPr id="4" name="Picture 2" descr="Z:\LOGHI\loghi fieri\logo fieri\logo_fieri_più legge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093296"/>
            <a:ext cx="1143199" cy="64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87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2800" b="1" dirty="0" err="1" smtClean="0">
                <a:solidFill>
                  <a:schemeClr val="tx1"/>
                </a:solidFill>
              </a:rPr>
              <a:t>Immigration</a:t>
            </a:r>
            <a:r>
              <a:rPr lang="it-IT" sz="2800" b="1" dirty="0" smtClean="0">
                <a:solidFill>
                  <a:schemeClr val="tx1"/>
                </a:solidFill>
              </a:rPr>
              <a:t> from </a:t>
            </a:r>
            <a:r>
              <a:rPr lang="it-IT" sz="2800" b="1" dirty="0" err="1" smtClean="0">
                <a:solidFill>
                  <a:schemeClr val="tx1"/>
                </a:solidFill>
              </a:rPr>
              <a:t>outside</a:t>
            </a:r>
            <a:r>
              <a:rPr lang="it-IT" sz="2800" b="1" dirty="0" smtClean="0">
                <a:solidFill>
                  <a:schemeClr val="tx1"/>
                </a:solidFill>
              </a:rPr>
              <a:t> EU </a:t>
            </a:r>
            <a:br>
              <a:rPr lang="it-IT" sz="2800" b="1" dirty="0" smtClean="0">
                <a:solidFill>
                  <a:schemeClr val="tx1"/>
                </a:solidFill>
              </a:rPr>
            </a:br>
            <a:r>
              <a:rPr lang="it-IT" sz="2800" b="1" dirty="0" err="1" smtClean="0">
                <a:solidFill>
                  <a:schemeClr val="tx1"/>
                </a:solidFill>
              </a:rPr>
              <a:t>does</a:t>
            </a:r>
            <a:r>
              <a:rPr lang="it-IT" sz="2800" b="1" dirty="0" smtClean="0">
                <a:solidFill>
                  <a:schemeClr val="tx1"/>
                </a:solidFill>
              </a:rPr>
              <a:t> </a:t>
            </a:r>
            <a:r>
              <a:rPr lang="it-IT" sz="2800" b="1" dirty="0" err="1" smtClean="0">
                <a:solidFill>
                  <a:schemeClr val="tx1"/>
                </a:solidFill>
              </a:rPr>
              <a:t>evoke</a:t>
            </a:r>
            <a:r>
              <a:rPr lang="it-IT" sz="2800" b="1" dirty="0" smtClean="0">
                <a:solidFill>
                  <a:schemeClr val="tx1"/>
                </a:solidFill>
              </a:rPr>
              <a:t> a positive or a negative feeling? </a:t>
            </a:r>
            <a:endParaRPr lang="en-US" sz="2800" b="1" dirty="0">
              <a:solidFill>
                <a:schemeClr val="tx1"/>
              </a:solidFill>
            </a:endParaRPr>
          </a:p>
        </p:txBody>
      </p:sp>
      <p:pic>
        <p:nvPicPr>
          <p:cNvPr id="4" name="Segnaposto contenuto 3"/>
          <p:cNvPicPr>
            <a:picLocks noGrp="1" noChangeAspect="1"/>
          </p:cNvPicPr>
          <p:nvPr>
            <p:ph idx="1"/>
          </p:nvPr>
        </p:nvPicPr>
        <p:blipFill>
          <a:blip r:embed="rId3" cstate="print"/>
          <a:stretch>
            <a:fillRect/>
          </a:stretch>
        </p:blipFill>
        <p:spPr>
          <a:xfrm>
            <a:off x="457200" y="1977596"/>
            <a:ext cx="8229600" cy="3771171"/>
          </a:xfrm>
          <a:prstGeom prst="rect">
            <a:avLst/>
          </a:prstGeom>
        </p:spPr>
      </p:pic>
      <p:sp>
        <p:nvSpPr>
          <p:cNvPr id="3" name="CasellaDiTesto 2"/>
          <p:cNvSpPr txBox="1"/>
          <p:nvPr/>
        </p:nvSpPr>
        <p:spPr>
          <a:xfrm>
            <a:off x="611560" y="6093296"/>
            <a:ext cx="3384376" cy="276999"/>
          </a:xfrm>
          <a:prstGeom prst="rect">
            <a:avLst/>
          </a:prstGeom>
          <a:noFill/>
        </p:spPr>
        <p:txBody>
          <a:bodyPr wrap="square" rtlCol="0">
            <a:spAutoFit/>
          </a:bodyPr>
          <a:lstStyle/>
          <a:p>
            <a:r>
              <a:rPr lang="en-GB" sz="1200" dirty="0" smtClean="0">
                <a:latin typeface="+mj-lt"/>
              </a:rPr>
              <a:t>Source: Eurobarometer, Autumn 2014</a:t>
            </a:r>
            <a:endParaRPr lang="en-GB" sz="1200" dirty="0">
              <a:latin typeface="+mj-lt"/>
            </a:endParaRPr>
          </a:p>
        </p:txBody>
      </p:sp>
      <p:sp>
        <p:nvSpPr>
          <p:cNvPr id="5" name="Freccia in su 4"/>
          <p:cNvSpPr/>
          <p:nvPr/>
        </p:nvSpPr>
        <p:spPr bwMode="auto">
          <a:xfrm>
            <a:off x="7773112" y="5340711"/>
            <a:ext cx="281338" cy="18002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pic>
        <p:nvPicPr>
          <p:cNvPr id="6" name="Picture 2" descr="Z:\LOGHI\loghi fieri\logo fieri\logo_fieri_più legger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6093296"/>
            <a:ext cx="1143199" cy="64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465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620688"/>
            <a:ext cx="7848871" cy="6264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olo 4"/>
          <p:cNvSpPr txBox="1">
            <a:spLocks noGrp="1"/>
          </p:cNvSpPr>
          <p:nvPr>
            <p:ph type="title"/>
          </p:nvPr>
        </p:nvSpPr>
        <p:spPr>
          <a:xfrm>
            <a:off x="251520" y="148570"/>
            <a:ext cx="8712968" cy="400110"/>
          </a:xfrm>
          <a:prstGeom prst="rect">
            <a:avLst/>
          </a:prstGeom>
          <a:noFill/>
        </p:spPr>
        <p:txBody>
          <a:bodyPr wrap="square" rtlCol="0">
            <a:spAutoFit/>
          </a:bodyPr>
          <a:lstStyle/>
          <a:p>
            <a:pPr algn="ctr"/>
            <a:r>
              <a:rPr lang="en-US" sz="2000" b="1" dirty="0">
                <a:solidFill>
                  <a:schemeClr val="tx1"/>
                </a:solidFill>
              </a:rPr>
              <a:t>The Italian </a:t>
            </a:r>
            <a:r>
              <a:rPr lang="en-US" sz="2000" b="1" dirty="0" smtClean="0">
                <a:solidFill>
                  <a:schemeClr val="tx1"/>
                </a:solidFill>
              </a:rPr>
              <a:t>case </a:t>
            </a:r>
            <a:r>
              <a:rPr lang="en-US" sz="1200" b="1" dirty="0" smtClean="0">
                <a:solidFill>
                  <a:schemeClr val="tx1"/>
                </a:solidFill>
              </a:rPr>
              <a:t>(1a) - </a:t>
            </a:r>
            <a:r>
              <a:rPr lang="en-US" sz="2000" b="1" dirty="0" smtClean="0">
                <a:solidFill>
                  <a:schemeClr val="tx1"/>
                </a:solidFill>
              </a:rPr>
              <a:t>From </a:t>
            </a:r>
            <a:r>
              <a:rPr lang="en-US" sz="2000" b="1" dirty="0">
                <a:solidFill>
                  <a:schemeClr val="tx1"/>
                </a:solidFill>
              </a:rPr>
              <a:t>anti-immigrant PO to anti-immigrant winning coalition? </a:t>
            </a:r>
            <a:endParaRPr lang="en-GB" sz="2000" dirty="0">
              <a:solidFill>
                <a:schemeClr val="tx1"/>
              </a:solidFill>
            </a:endParaRPr>
          </a:p>
        </p:txBody>
      </p:sp>
    </p:spTree>
    <p:extLst>
      <p:ext uri="{BB962C8B-B14F-4D97-AF65-F5344CB8AC3E}">
        <p14:creationId xmlns:p14="http://schemas.microsoft.com/office/powerpoint/2010/main" val="2283718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052736"/>
            <a:ext cx="8229600" cy="1296144"/>
          </a:xfrm>
        </p:spPr>
        <p:txBody>
          <a:bodyPr/>
          <a:lstStyle/>
          <a:p>
            <a:pPr marL="0" indent="0" algn="ctr">
              <a:spcAft>
                <a:spcPts val="600"/>
              </a:spcAft>
            </a:pPr>
            <a:r>
              <a:rPr lang="en-GB" b="1" dirty="0" smtClean="0">
                <a:latin typeface="+mj-lt"/>
              </a:rPr>
              <a:t>Hierarchy of public opinion concerns</a:t>
            </a:r>
            <a:endParaRPr lang="en-GB" b="1" dirty="0" smtClean="0"/>
          </a:p>
          <a:p>
            <a:pPr marL="457200" indent="-457200">
              <a:buFont typeface="Arial" panose="020B0604020202020204" pitchFamily="34" charset="0"/>
              <a:buChar char="•"/>
            </a:pPr>
            <a:endParaRPr lang="en-GB" sz="2400" dirty="0" smtClean="0"/>
          </a:p>
          <a:p>
            <a:pPr marL="457200" indent="-457200">
              <a:buFont typeface="Arial" panose="020B0604020202020204" pitchFamily="34" charset="0"/>
              <a:buChar char="•"/>
            </a:pPr>
            <a:endParaRPr lang="en-GB" sz="2400" dirty="0" smtClean="0"/>
          </a:p>
          <a:p>
            <a:pPr marL="457200" indent="-457200">
              <a:buFont typeface="Arial" panose="020B0604020202020204" pitchFamily="34" charset="0"/>
              <a:buChar char="•"/>
            </a:pPr>
            <a:endParaRPr lang="en-GB" sz="2400" dirty="0" smtClean="0"/>
          </a:p>
          <a:p>
            <a:endParaRPr lang="en-US"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712" y="1988840"/>
            <a:ext cx="5985608" cy="4320480"/>
          </a:xfrm>
          <a:prstGeom prst="rect">
            <a:avLst/>
          </a:prstGeom>
        </p:spPr>
      </p:pic>
      <p:sp>
        <p:nvSpPr>
          <p:cNvPr id="6" name="Titolo 4"/>
          <p:cNvSpPr txBox="1">
            <a:spLocks noGrp="1"/>
          </p:cNvSpPr>
          <p:nvPr>
            <p:ph type="title"/>
          </p:nvPr>
        </p:nvSpPr>
        <p:spPr>
          <a:xfrm>
            <a:off x="251520" y="148570"/>
            <a:ext cx="8712968" cy="707886"/>
          </a:xfrm>
          <a:prstGeom prst="rect">
            <a:avLst/>
          </a:prstGeom>
          <a:noFill/>
        </p:spPr>
        <p:txBody>
          <a:bodyPr wrap="square" rtlCol="0">
            <a:spAutoFit/>
          </a:bodyPr>
          <a:lstStyle/>
          <a:p>
            <a:pPr algn="ctr"/>
            <a:r>
              <a:rPr lang="en-US" sz="2000" b="1" dirty="0">
                <a:solidFill>
                  <a:schemeClr val="tx1"/>
                </a:solidFill>
              </a:rPr>
              <a:t>The Italian </a:t>
            </a:r>
            <a:r>
              <a:rPr lang="en-US" sz="2000" b="1" dirty="0" smtClean="0">
                <a:solidFill>
                  <a:schemeClr val="tx1"/>
                </a:solidFill>
              </a:rPr>
              <a:t>case </a:t>
            </a:r>
            <a:r>
              <a:rPr lang="en-US" sz="1200" b="1" dirty="0" smtClean="0">
                <a:solidFill>
                  <a:schemeClr val="tx1"/>
                </a:solidFill>
              </a:rPr>
              <a:t>(1b)  </a:t>
            </a:r>
            <a:br>
              <a:rPr lang="en-US" sz="1200" b="1" dirty="0" smtClean="0">
                <a:solidFill>
                  <a:schemeClr val="tx1"/>
                </a:solidFill>
              </a:rPr>
            </a:br>
            <a:r>
              <a:rPr lang="en-US" sz="2000" b="1" dirty="0" smtClean="0">
                <a:solidFill>
                  <a:schemeClr val="tx1"/>
                </a:solidFill>
              </a:rPr>
              <a:t>From </a:t>
            </a:r>
            <a:r>
              <a:rPr lang="en-US" sz="2000" b="1" dirty="0">
                <a:solidFill>
                  <a:schemeClr val="tx1"/>
                </a:solidFill>
              </a:rPr>
              <a:t>anti-immigrant PO to anti-immigrant winning coalition? </a:t>
            </a:r>
            <a:endParaRPr lang="en-GB" sz="2000" dirty="0">
              <a:solidFill>
                <a:schemeClr val="tx1"/>
              </a:solidFill>
            </a:endParaRPr>
          </a:p>
        </p:txBody>
      </p:sp>
      <p:pic>
        <p:nvPicPr>
          <p:cNvPr id="7" name="Picture 2" descr="Z:\LOGHI\loghi fieri\logo fieri\logo_fieri_più legger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6093296"/>
            <a:ext cx="1143199" cy="64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091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58714"/>
            <a:ext cx="8305800" cy="960486"/>
          </a:xfrm>
        </p:spPr>
        <p:txBody>
          <a:bodyPr>
            <a:noAutofit/>
          </a:bodyPr>
          <a:lstStyle/>
          <a:p>
            <a:pPr algn="ctr"/>
            <a:r>
              <a:rPr lang="en-US" sz="3200" b="1" dirty="0" smtClean="0">
                <a:solidFill>
                  <a:schemeClr val="tx1"/>
                </a:solidFill>
              </a:rPr>
              <a:t>The big leap forwards</a:t>
            </a:r>
            <a:br>
              <a:rPr lang="en-US" sz="3200" b="1" dirty="0" smtClean="0">
                <a:solidFill>
                  <a:schemeClr val="tx1"/>
                </a:solidFill>
              </a:rPr>
            </a:br>
            <a:r>
              <a:rPr lang="en-US" sz="2800" b="1" dirty="0" smtClean="0">
                <a:solidFill>
                  <a:schemeClr val="tx1"/>
                </a:solidFill>
              </a:rPr>
              <a:t>The </a:t>
            </a:r>
            <a:r>
              <a:rPr lang="en-US" sz="2800" b="1" dirty="0" err="1" smtClean="0">
                <a:solidFill>
                  <a:schemeClr val="tx1"/>
                </a:solidFill>
              </a:rPr>
              <a:t>Lega</a:t>
            </a:r>
            <a:r>
              <a:rPr lang="en-US" sz="2800" b="1" dirty="0" smtClean="0">
                <a:solidFill>
                  <a:schemeClr val="tx1"/>
                </a:solidFill>
              </a:rPr>
              <a:t> Nord outside its traditional territorial settlement, Italian elections 2013-2015</a:t>
            </a:r>
            <a:br>
              <a:rPr lang="en-US" sz="2800" b="1" dirty="0" smtClean="0">
                <a:solidFill>
                  <a:schemeClr val="tx1"/>
                </a:solidFill>
              </a:rPr>
            </a:br>
            <a:endParaRPr lang="en-US" sz="2800" b="1" dirty="0">
              <a:solidFill>
                <a:schemeClr val="tx1"/>
              </a:solidFill>
            </a:endParaRPr>
          </a:p>
        </p:txBody>
      </p:sp>
      <p:sp>
        <p:nvSpPr>
          <p:cNvPr id="6" name="CasellaDiTesto 5"/>
          <p:cNvSpPr txBox="1"/>
          <p:nvPr/>
        </p:nvSpPr>
        <p:spPr>
          <a:xfrm>
            <a:off x="461918" y="5517232"/>
            <a:ext cx="3222456" cy="892552"/>
          </a:xfrm>
          <a:prstGeom prst="rect">
            <a:avLst/>
          </a:prstGeom>
          <a:noFill/>
        </p:spPr>
        <p:txBody>
          <a:bodyPr wrap="square" rtlCol="0">
            <a:spAutoFit/>
          </a:bodyPr>
          <a:lstStyle/>
          <a:p>
            <a:pPr lvl="0"/>
            <a:r>
              <a:rPr lang="it-IT" sz="1400" dirty="0" smtClean="0"/>
              <a:t>* </a:t>
            </a:r>
            <a:r>
              <a:rPr lang="it-IT" sz="1400" dirty="0" err="1" smtClean="0">
                <a:latin typeface="+mj-lt"/>
              </a:rPr>
              <a:t>Regional</a:t>
            </a:r>
            <a:r>
              <a:rPr lang="it-IT" sz="1400" dirty="0" smtClean="0">
                <a:latin typeface="+mj-lt"/>
              </a:rPr>
              <a:t> </a:t>
            </a:r>
            <a:r>
              <a:rPr lang="it-IT" sz="1400" dirty="0" err="1">
                <a:latin typeface="+mj-lt"/>
              </a:rPr>
              <a:t>election</a:t>
            </a:r>
            <a:r>
              <a:rPr lang="it-IT" sz="1400" dirty="0">
                <a:latin typeface="+mj-lt"/>
              </a:rPr>
              <a:t> </a:t>
            </a:r>
            <a:r>
              <a:rPr lang="it-IT" sz="1400" dirty="0" smtClean="0">
                <a:latin typeface="+mj-lt"/>
              </a:rPr>
              <a:t>2014</a:t>
            </a:r>
            <a:endParaRPr lang="en-US" altLang="it-IT" sz="1400" dirty="0" smtClean="0">
              <a:latin typeface="+mj-lt"/>
              <a:ea typeface="Calibri" panose="020F0502020204030204" pitchFamily="34" charset="0"/>
              <a:cs typeface="Times New Roman" panose="02020603050405020304" pitchFamily="18" charset="0"/>
            </a:endParaRPr>
          </a:p>
          <a:p>
            <a:pPr lvl="0"/>
            <a:endParaRPr lang="en-US" altLang="it-IT" sz="1400" dirty="0">
              <a:latin typeface="+mj-lt"/>
              <a:ea typeface="Calibri" panose="020F0502020204030204" pitchFamily="34" charset="0"/>
              <a:cs typeface="Times New Roman" panose="02020603050405020304" pitchFamily="18" charset="0"/>
            </a:endParaRPr>
          </a:p>
          <a:p>
            <a:pPr lvl="0"/>
            <a:r>
              <a:rPr lang="en-US" altLang="it-IT" sz="1200" dirty="0" smtClean="0">
                <a:latin typeface="+mj-lt"/>
                <a:ea typeface="Calibri" panose="020F0502020204030204" pitchFamily="34" charset="0"/>
                <a:cs typeface="Times New Roman" panose="02020603050405020304" pitchFamily="18" charset="0"/>
              </a:rPr>
              <a:t>Source</a:t>
            </a:r>
            <a:r>
              <a:rPr lang="en-US" altLang="it-IT" sz="1200" dirty="0">
                <a:latin typeface="+mj-lt"/>
                <a:ea typeface="Calibri" panose="020F0502020204030204" pitchFamily="34" charset="0"/>
                <a:cs typeface="Times New Roman" panose="02020603050405020304" pitchFamily="18" charset="0"/>
              </a:rPr>
              <a:t>:</a:t>
            </a:r>
            <a:r>
              <a:rPr lang="en-US" altLang="it-IT" sz="1200" dirty="0" smtClean="0">
                <a:latin typeface="+mj-lt"/>
                <a:ea typeface="Calibri" panose="020F0502020204030204" pitchFamily="34" charset="0"/>
                <a:cs typeface="Times New Roman" panose="02020603050405020304" pitchFamily="18" charset="0"/>
              </a:rPr>
              <a:t> </a:t>
            </a:r>
            <a:r>
              <a:rPr lang="en-US" altLang="it-IT" sz="1200" dirty="0" err="1" smtClean="0">
                <a:latin typeface="+mj-lt"/>
                <a:ea typeface="Calibri" panose="020F0502020204030204" pitchFamily="34" charset="0"/>
                <a:cs typeface="Times New Roman" panose="02020603050405020304" pitchFamily="18" charset="0"/>
              </a:rPr>
              <a:t>Ministero</a:t>
            </a:r>
            <a:r>
              <a:rPr lang="en-US" altLang="it-IT" sz="1200" dirty="0" smtClean="0">
                <a:latin typeface="+mj-lt"/>
                <a:ea typeface="Calibri" panose="020F0502020204030204" pitchFamily="34" charset="0"/>
                <a:cs typeface="Times New Roman" panose="02020603050405020304" pitchFamily="18" charset="0"/>
              </a:rPr>
              <a:t> </a:t>
            </a:r>
            <a:r>
              <a:rPr lang="en-US" altLang="it-IT" sz="1200" dirty="0" err="1" smtClean="0">
                <a:latin typeface="+mj-lt"/>
                <a:ea typeface="Calibri" panose="020F0502020204030204" pitchFamily="34" charset="0"/>
                <a:cs typeface="Times New Roman" panose="02020603050405020304" pitchFamily="18" charset="0"/>
              </a:rPr>
              <a:t>Interno</a:t>
            </a:r>
            <a:endParaRPr lang="en-US" altLang="it-IT" sz="1200" dirty="0" smtClean="0">
              <a:latin typeface="+mj-lt"/>
            </a:endParaRPr>
          </a:p>
          <a:p>
            <a:endParaRPr lang="it-IT" sz="1200" dirty="0"/>
          </a:p>
        </p:txBody>
      </p:sp>
      <p:graphicFrame>
        <p:nvGraphicFramePr>
          <p:cNvPr id="7" name="Tabella 6"/>
          <p:cNvGraphicFramePr>
            <a:graphicFrameLocks noGrp="1"/>
          </p:cNvGraphicFramePr>
          <p:nvPr>
            <p:extLst>
              <p:ext uri="{D42A27DB-BD31-4B8C-83A1-F6EECF244321}">
                <p14:modId xmlns:p14="http://schemas.microsoft.com/office/powerpoint/2010/main" val="274105406"/>
              </p:ext>
            </p:extLst>
          </p:nvPr>
        </p:nvGraphicFramePr>
        <p:xfrm>
          <a:off x="536474" y="2023292"/>
          <a:ext cx="8284000" cy="3277915"/>
        </p:xfrm>
        <a:graphic>
          <a:graphicData uri="http://schemas.openxmlformats.org/drawingml/2006/table">
            <a:tbl>
              <a:tblPr firstRow="1" firstCol="1" bandRow="1">
                <a:tableStyleId>{5C22544A-7EE6-4342-B048-85BDC9FD1C3A}</a:tableStyleId>
              </a:tblPr>
              <a:tblGrid>
                <a:gridCol w="2071000"/>
                <a:gridCol w="2071000"/>
                <a:gridCol w="2071000"/>
                <a:gridCol w="2071000"/>
              </a:tblGrid>
              <a:tr h="887468">
                <a:tc>
                  <a:txBody>
                    <a:bodyPr/>
                    <a:lstStyle/>
                    <a:p>
                      <a:pPr>
                        <a:lnSpc>
                          <a:spcPct val="107000"/>
                        </a:lnSpc>
                        <a:spcAft>
                          <a:spcPts val="0"/>
                        </a:spcAft>
                      </a:pPr>
                      <a:r>
                        <a:rPr lang="en-US" sz="1600" dirty="0" smtClean="0">
                          <a:effectLst/>
                          <a:latin typeface="+mj-lt"/>
                        </a:rPr>
                        <a:t>Region</a:t>
                      </a:r>
                      <a:endParaRPr lang="it-IT" sz="16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it-IT" sz="1600" dirty="0" smtClean="0">
                          <a:effectLst/>
                          <a:latin typeface="+mj-lt"/>
                          <a:ea typeface="Calibri" panose="020F0502020204030204" pitchFamily="34" charset="0"/>
                          <a:cs typeface="Times New Roman" panose="02020603050405020304" pitchFamily="18" charset="0"/>
                        </a:rPr>
                        <a:t>%</a:t>
                      </a:r>
                      <a:r>
                        <a:rPr lang="it-IT" sz="1600" baseline="0" dirty="0" smtClean="0">
                          <a:effectLst/>
                          <a:latin typeface="+mj-lt"/>
                          <a:ea typeface="Calibri" panose="020F0502020204030204" pitchFamily="34" charset="0"/>
                          <a:cs typeface="Times New Roman" panose="02020603050405020304" pitchFamily="18" charset="0"/>
                        </a:rPr>
                        <a:t> </a:t>
                      </a:r>
                      <a:r>
                        <a:rPr lang="it-IT" sz="1600" dirty="0" smtClean="0">
                          <a:effectLst/>
                          <a:latin typeface="+mj-lt"/>
                          <a:ea typeface="Calibri" panose="020F0502020204030204" pitchFamily="34" charset="0"/>
                          <a:cs typeface="Times New Roman" panose="02020603050405020304" pitchFamily="18" charset="0"/>
                        </a:rPr>
                        <a:t>2013 </a:t>
                      </a:r>
                      <a:r>
                        <a:rPr lang="it-IT" sz="1600" baseline="0" dirty="0" err="1" smtClean="0">
                          <a:effectLst/>
                          <a:latin typeface="+mj-lt"/>
                          <a:ea typeface="Calibri" panose="020F0502020204030204" pitchFamily="34" charset="0"/>
                          <a:cs typeface="Times New Roman" panose="02020603050405020304" pitchFamily="18" charset="0"/>
                        </a:rPr>
                        <a:t>Regional</a:t>
                      </a:r>
                      <a:endParaRPr lang="it-IT" sz="1600" baseline="0" dirty="0" smtClean="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it-IT" sz="1600" baseline="0" dirty="0" smtClean="0">
                          <a:effectLst/>
                          <a:latin typeface="+mj-lt"/>
                          <a:ea typeface="Calibri" panose="020F0502020204030204" pitchFamily="34" charset="0"/>
                          <a:cs typeface="Times New Roman" panose="02020603050405020304" pitchFamily="18" charset="0"/>
                        </a:rPr>
                        <a:t>elections</a:t>
                      </a:r>
                      <a:endParaRPr lang="it-IT" sz="16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600" dirty="0">
                          <a:effectLst/>
                          <a:latin typeface="+mj-lt"/>
                        </a:rPr>
                        <a:t>%</a:t>
                      </a:r>
                      <a:r>
                        <a:rPr lang="en-US" sz="1600" dirty="0" smtClean="0">
                          <a:effectLst/>
                          <a:latin typeface="+mj-lt"/>
                        </a:rPr>
                        <a:t> 2014 European</a:t>
                      </a:r>
                    </a:p>
                    <a:p>
                      <a:pPr algn="ctr">
                        <a:lnSpc>
                          <a:spcPct val="107000"/>
                        </a:lnSpc>
                        <a:spcAft>
                          <a:spcPts val="0"/>
                        </a:spcAft>
                      </a:pPr>
                      <a:r>
                        <a:rPr lang="en-US" sz="1600" dirty="0" smtClean="0">
                          <a:effectLst/>
                          <a:latin typeface="+mj-lt"/>
                          <a:ea typeface="Calibri" panose="020F0502020204030204" pitchFamily="34" charset="0"/>
                          <a:cs typeface="Times New Roman" panose="02020603050405020304" pitchFamily="18" charset="0"/>
                        </a:rPr>
                        <a:t>elections</a:t>
                      </a:r>
                      <a:endParaRPr lang="it-IT" sz="16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600" dirty="0">
                          <a:effectLst/>
                          <a:latin typeface="+mj-lt"/>
                        </a:rPr>
                        <a:t>%</a:t>
                      </a:r>
                      <a:r>
                        <a:rPr lang="en-US" sz="1600" dirty="0" smtClean="0">
                          <a:effectLst/>
                          <a:latin typeface="+mj-lt"/>
                        </a:rPr>
                        <a:t> 2015 </a:t>
                      </a:r>
                      <a:r>
                        <a:rPr lang="en-US" sz="1600" baseline="0" dirty="0" smtClean="0">
                          <a:effectLst/>
                          <a:latin typeface="+mj-lt"/>
                        </a:rPr>
                        <a:t>Regional</a:t>
                      </a:r>
                    </a:p>
                    <a:p>
                      <a:pPr algn="ctr">
                        <a:lnSpc>
                          <a:spcPct val="107000"/>
                        </a:lnSpc>
                        <a:spcAft>
                          <a:spcPts val="0"/>
                        </a:spcAft>
                      </a:pPr>
                      <a:r>
                        <a:rPr lang="en-US" sz="1600" baseline="0" dirty="0" smtClean="0">
                          <a:effectLst/>
                          <a:latin typeface="+mj-lt"/>
                          <a:ea typeface="Calibri" panose="020F0502020204030204" pitchFamily="34" charset="0"/>
                          <a:cs typeface="Times New Roman" panose="02020603050405020304" pitchFamily="18" charset="0"/>
                        </a:rPr>
                        <a:t>elections</a:t>
                      </a:r>
                      <a:endParaRPr lang="it-IT" sz="16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r>
              <a:tr h="433693">
                <a:tc>
                  <a:txBody>
                    <a:bodyPr/>
                    <a:lstStyle/>
                    <a:p>
                      <a:pPr>
                        <a:lnSpc>
                          <a:spcPct val="107000"/>
                        </a:lnSpc>
                        <a:spcAft>
                          <a:spcPts val="0"/>
                        </a:spcAft>
                      </a:pPr>
                      <a:r>
                        <a:rPr lang="en-US" sz="1600" dirty="0" smtClean="0">
                          <a:effectLst/>
                          <a:latin typeface="+mj-lt"/>
                        </a:rPr>
                        <a:t>Liguria</a:t>
                      </a:r>
                      <a:endParaRPr lang="it-IT" sz="16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800" b="1" dirty="0" smtClean="0">
                          <a:solidFill>
                            <a:schemeClr val="bg1"/>
                          </a:solidFill>
                          <a:effectLst/>
                          <a:latin typeface="+mj-lt"/>
                          <a:ea typeface="+mn-ea"/>
                          <a:cs typeface="+mn-cs"/>
                        </a:rPr>
                        <a:t>2.3</a:t>
                      </a:r>
                      <a:endParaRPr lang="it-IT" sz="18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800" b="1" dirty="0" smtClean="0">
                          <a:solidFill>
                            <a:schemeClr val="bg1"/>
                          </a:solidFill>
                          <a:effectLst/>
                          <a:latin typeface="+mj-lt"/>
                          <a:ea typeface="+mn-ea"/>
                          <a:cs typeface="+mn-cs"/>
                        </a:rPr>
                        <a:t>5.6</a:t>
                      </a:r>
                      <a:endParaRPr lang="it-IT" sz="18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r>
                        <a:rPr lang="it-IT" sz="1800" b="1" dirty="0" smtClean="0">
                          <a:solidFill>
                            <a:schemeClr val="bg1"/>
                          </a:solidFill>
                          <a:latin typeface="+mj-lt"/>
                        </a:rPr>
                        <a:t>20.2</a:t>
                      </a:r>
                    </a:p>
                  </a:txBody>
                  <a:tcPr marL="68580" marR="68580" marT="0" marB="0">
                    <a:solidFill>
                      <a:schemeClr val="accent1"/>
                    </a:solidFill>
                  </a:tcPr>
                </a:tc>
              </a:tr>
              <a:tr h="433693">
                <a:tc>
                  <a:txBody>
                    <a:bodyPr/>
                    <a:lstStyle/>
                    <a:p>
                      <a:pPr>
                        <a:lnSpc>
                          <a:spcPct val="107000"/>
                        </a:lnSpc>
                        <a:spcAft>
                          <a:spcPts val="0"/>
                        </a:spcAft>
                      </a:pPr>
                      <a:r>
                        <a:rPr lang="en-US" sz="1600" dirty="0" smtClean="0">
                          <a:effectLst/>
                          <a:latin typeface="+mj-lt"/>
                        </a:rPr>
                        <a:t>Tuscany</a:t>
                      </a:r>
                      <a:endParaRPr lang="it-IT" sz="16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800" b="1" dirty="0" smtClean="0">
                          <a:solidFill>
                            <a:schemeClr val="bg1"/>
                          </a:solidFill>
                          <a:effectLst/>
                          <a:latin typeface="+mj-lt"/>
                          <a:ea typeface="+mn-ea"/>
                          <a:cs typeface="+mn-cs"/>
                        </a:rPr>
                        <a:t>1.1</a:t>
                      </a:r>
                      <a:endParaRPr lang="it-IT" sz="18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800" b="1" dirty="0" smtClean="0">
                          <a:solidFill>
                            <a:schemeClr val="bg1"/>
                          </a:solidFill>
                          <a:effectLst/>
                          <a:latin typeface="+mj-lt"/>
                        </a:rPr>
                        <a:t>2.6</a:t>
                      </a:r>
                      <a:endParaRPr lang="it-IT" sz="18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r>
                        <a:rPr lang="it-IT" sz="1800" b="1" dirty="0" smtClean="0">
                          <a:solidFill>
                            <a:schemeClr val="bg1"/>
                          </a:solidFill>
                          <a:latin typeface="+mj-lt"/>
                        </a:rPr>
                        <a:t>16.2</a:t>
                      </a:r>
                    </a:p>
                  </a:txBody>
                  <a:tcPr marL="68580" marR="68580" marT="0" marB="0">
                    <a:solidFill>
                      <a:schemeClr val="accent1"/>
                    </a:solidFill>
                  </a:tcPr>
                </a:tc>
              </a:tr>
              <a:tr h="433693">
                <a:tc>
                  <a:txBody>
                    <a:bodyPr/>
                    <a:lstStyle/>
                    <a:p>
                      <a:pPr>
                        <a:lnSpc>
                          <a:spcPct val="107000"/>
                        </a:lnSpc>
                        <a:spcAft>
                          <a:spcPts val="0"/>
                        </a:spcAft>
                      </a:pPr>
                      <a:r>
                        <a:rPr lang="en-US" sz="1600" dirty="0" smtClean="0">
                          <a:effectLst/>
                          <a:latin typeface="+mj-lt"/>
                        </a:rPr>
                        <a:t>Umbria</a:t>
                      </a:r>
                      <a:endParaRPr lang="it-IT" sz="16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800" b="1" dirty="0" smtClean="0">
                          <a:solidFill>
                            <a:schemeClr val="bg1"/>
                          </a:solidFill>
                          <a:effectLst/>
                          <a:latin typeface="+mj-lt"/>
                          <a:ea typeface="+mn-ea"/>
                          <a:cs typeface="+mn-cs"/>
                        </a:rPr>
                        <a:t>0.6</a:t>
                      </a:r>
                      <a:endParaRPr lang="it-IT" sz="18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800" b="1" dirty="0" smtClean="0">
                          <a:solidFill>
                            <a:schemeClr val="bg1"/>
                          </a:solidFill>
                          <a:effectLst/>
                          <a:latin typeface="+mj-lt"/>
                          <a:ea typeface="+mn-ea"/>
                          <a:cs typeface="+mn-cs"/>
                        </a:rPr>
                        <a:t>2.5</a:t>
                      </a:r>
                      <a:endParaRPr lang="it-IT" sz="18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r>
                        <a:rPr lang="it-IT" sz="1800" b="1" dirty="0" smtClean="0">
                          <a:solidFill>
                            <a:schemeClr val="bg1"/>
                          </a:solidFill>
                          <a:latin typeface="+mj-lt"/>
                        </a:rPr>
                        <a:t>14.0</a:t>
                      </a:r>
                    </a:p>
                  </a:txBody>
                  <a:tcPr marL="68580" marR="68580" marT="0" marB="0">
                    <a:solidFill>
                      <a:schemeClr val="accent1"/>
                    </a:solidFill>
                  </a:tcPr>
                </a:tc>
              </a:tr>
              <a:tr h="433693">
                <a:tc>
                  <a:txBody>
                    <a:bodyPr/>
                    <a:lstStyle/>
                    <a:p>
                      <a:pPr>
                        <a:lnSpc>
                          <a:spcPct val="107000"/>
                        </a:lnSpc>
                        <a:spcAft>
                          <a:spcPts val="0"/>
                        </a:spcAft>
                      </a:pPr>
                      <a:r>
                        <a:rPr lang="en-US" sz="1600" dirty="0" smtClean="0">
                          <a:effectLst/>
                          <a:latin typeface="+mj-lt"/>
                        </a:rPr>
                        <a:t>Marche</a:t>
                      </a:r>
                      <a:endParaRPr lang="it-IT" sz="16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800" b="1" dirty="0" smtClean="0">
                          <a:solidFill>
                            <a:schemeClr val="bg1"/>
                          </a:solidFill>
                          <a:effectLst/>
                          <a:latin typeface="+mj-lt"/>
                          <a:ea typeface="+mn-ea"/>
                          <a:cs typeface="+mn-cs"/>
                        </a:rPr>
                        <a:t>0.7</a:t>
                      </a:r>
                    </a:p>
                  </a:txBody>
                  <a:tcPr marL="68580" marR="68580" marT="0" marB="0">
                    <a:solidFill>
                      <a:schemeClr val="accent1"/>
                    </a:solidFill>
                  </a:tcPr>
                </a:tc>
                <a:tc>
                  <a:txBody>
                    <a:bodyPr/>
                    <a:lstStyle/>
                    <a:p>
                      <a:pPr algn="ctr">
                        <a:lnSpc>
                          <a:spcPct val="107000"/>
                        </a:lnSpc>
                        <a:spcAft>
                          <a:spcPts val="0"/>
                        </a:spcAft>
                      </a:pPr>
                      <a:r>
                        <a:rPr lang="en-US" sz="1800" b="1" dirty="0" smtClean="0">
                          <a:solidFill>
                            <a:schemeClr val="bg1"/>
                          </a:solidFill>
                          <a:effectLst/>
                          <a:latin typeface="+mj-lt"/>
                          <a:ea typeface="+mn-ea"/>
                          <a:cs typeface="+mn-cs"/>
                        </a:rPr>
                        <a:t>2.7</a:t>
                      </a:r>
                      <a:endParaRPr lang="it-IT" sz="18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r>
                        <a:rPr lang="it-IT" sz="1800" b="1" dirty="0" smtClean="0">
                          <a:solidFill>
                            <a:schemeClr val="bg1"/>
                          </a:solidFill>
                          <a:latin typeface="+mj-lt"/>
                        </a:rPr>
                        <a:t>13.0</a:t>
                      </a:r>
                    </a:p>
                  </a:txBody>
                  <a:tcPr marL="68580" marR="68580" marT="0" marB="0">
                    <a:solidFill>
                      <a:schemeClr val="accent1"/>
                    </a:solidFill>
                  </a:tcPr>
                </a:tc>
              </a:tr>
              <a:tr h="655675">
                <a:tc>
                  <a:txBody>
                    <a:bodyPr/>
                    <a:lstStyle/>
                    <a:p>
                      <a:r>
                        <a:rPr lang="it-IT" sz="1600" dirty="0" smtClean="0">
                          <a:latin typeface="+mj-lt"/>
                        </a:rPr>
                        <a:t>Emilia Romagna</a:t>
                      </a:r>
                      <a:endParaRPr lang="it-IT" sz="1200" dirty="0">
                        <a:latin typeface="+mj-lt"/>
                      </a:endParaRPr>
                    </a:p>
                  </a:txBody>
                  <a:tcPr marL="68580" marR="68580" marT="0" marB="0">
                    <a:solidFill>
                      <a:schemeClr val="accent1"/>
                    </a:solidFill>
                  </a:tcPr>
                </a:tc>
                <a:tc>
                  <a:txBody>
                    <a:bodyPr/>
                    <a:lstStyle/>
                    <a:p>
                      <a:pPr algn="ctr">
                        <a:lnSpc>
                          <a:spcPct val="107000"/>
                        </a:lnSpc>
                        <a:spcAft>
                          <a:spcPts val="0"/>
                        </a:spcAft>
                      </a:pPr>
                      <a:r>
                        <a:rPr lang="it-IT" sz="1800" b="1" dirty="0" smtClean="0">
                          <a:solidFill>
                            <a:schemeClr val="bg1"/>
                          </a:solidFill>
                          <a:effectLst/>
                          <a:latin typeface="+mj-lt"/>
                          <a:ea typeface="Calibri" panose="020F0502020204030204" pitchFamily="34" charset="0"/>
                          <a:cs typeface="Times New Roman" panose="02020603050405020304" pitchFamily="18" charset="0"/>
                        </a:rPr>
                        <a:t>2.6*</a:t>
                      </a:r>
                      <a:endParaRPr lang="it-IT" sz="18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it-IT" sz="1800" b="1" dirty="0" smtClean="0">
                          <a:solidFill>
                            <a:schemeClr val="bg1"/>
                          </a:solidFill>
                          <a:effectLst/>
                          <a:latin typeface="+mj-lt"/>
                          <a:ea typeface="Calibri" panose="020F0502020204030204" pitchFamily="34" charset="0"/>
                          <a:cs typeface="Times New Roman" panose="02020603050405020304" pitchFamily="18" charset="0"/>
                        </a:rPr>
                        <a:t>5.0</a:t>
                      </a:r>
                      <a:endParaRPr lang="it-IT" sz="18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r>
                        <a:rPr lang="it-IT" sz="1800" b="1" dirty="0" smtClean="0">
                          <a:solidFill>
                            <a:schemeClr val="bg1"/>
                          </a:solidFill>
                          <a:latin typeface="+mj-lt"/>
                        </a:rPr>
                        <a:t>19.4</a:t>
                      </a:r>
                    </a:p>
                  </a:txBody>
                  <a:tcPr marL="68580" marR="68580" marT="0" marB="0">
                    <a:solidFill>
                      <a:schemeClr val="accent1"/>
                    </a:solidFill>
                  </a:tcPr>
                </a:tc>
              </a:tr>
            </a:tbl>
          </a:graphicData>
        </a:graphic>
      </p:graphicFrame>
      <p:pic>
        <p:nvPicPr>
          <p:cNvPr id="5" name="Picture 2" descr="Z:\LOGHI\loghi fieri\logo fieri\logo_fieri_più legge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093296"/>
            <a:ext cx="1143199" cy="64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4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8507288" cy="634082"/>
          </a:xfrm>
        </p:spPr>
        <p:txBody>
          <a:bodyPr/>
          <a:lstStyle/>
          <a:p>
            <a:pPr algn="ctr"/>
            <a:r>
              <a:rPr lang="en-US" sz="2400" b="1" dirty="0">
                <a:solidFill>
                  <a:schemeClr val="tx1"/>
                </a:solidFill>
              </a:rPr>
              <a:t>The “invasion” </a:t>
            </a:r>
            <a:r>
              <a:rPr lang="en-US" sz="2400" b="1" dirty="0" smtClean="0">
                <a:solidFill>
                  <a:schemeClr val="tx1"/>
                </a:solidFill>
              </a:rPr>
              <a:t>panic: mixed </a:t>
            </a:r>
            <a:r>
              <a:rPr lang="en-US" sz="2400" b="1" dirty="0">
                <a:solidFill>
                  <a:schemeClr val="tx1"/>
                </a:solidFill>
              </a:rPr>
              <a:t>flows</a:t>
            </a:r>
            <a:r>
              <a:rPr lang="en-US" sz="2400" b="1" dirty="0" smtClean="0">
                <a:solidFill>
                  <a:schemeClr val="tx1"/>
                </a:solidFill>
              </a:rPr>
              <a:t> arrivals in Italy </a:t>
            </a:r>
            <a:endParaRPr lang="en-US" sz="2400" b="1" dirty="0">
              <a:solidFill>
                <a:schemeClr val="tx1"/>
              </a:solidFill>
            </a:endParaRPr>
          </a:p>
        </p:txBody>
      </p:sp>
      <p:sp>
        <p:nvSpPr>
          <p:cNvPr id="3" name="CasellaDiTesto 2"/>
          <p:cNvSpPr txBox="1"/>
          <p:nvPr/>
        </p:nvSpPr>
        <p:spPr>
          <a:xfrm>
            <a:off x="1187624" y="3429000"/>
            <a:ext cx="3108161" cy="261610"/>
          </a:xfrm>
          <a:prstGeom prst="rect">
            <a:avLst/>
          </a:prstGeom>
          <a:noFill/>
        </p:spPr>
        <p:txBody>
          <a:bodyPr wrap="square" rtlCol="0">
            <a:spAutoFit/>
          </a:bodyPr>
          <a:lstStyle/>
          <a:p>
            <a:r>
              <a:rPr lang="it-IT" sz="1100" dirty="0" smtClean="0">
                <a:latin typeface="+mj-lt"/>
              </a:rPr>
              <a:t>Source: </a:t>
            </a:r>
            <a:r>
              <a:rPr lang="it-IT" sz="1100" dirty="0" err="1" smtClean="0">
                <a:latin typeface="+mj-lt"/>
              </a:rPr>
              <a:t>Ministry</a:t>
            </a:r>
            <a:r>
              <a:rPr lang="it-IT" sz="1100" dirty="0" smtClean="0">
                <a:latin typeface="+mj-lt"/>
              </a:rPr>
              <a:t> of </a:t>
            </a:r>
            <a:r>
              <a:rPr lang="it-IT" sz="1100" dirty="0" err="1" smtClean="0">
                <a:latin typeface="+mj-lt"/>
              </a:rPr>
              <a:t>Interior</a:t>
            </a:r>
            <a:r>
              <a:rPr lang="it-IT" sz="1100" dirty="0" smtClean="0">
                <a:latin typeface="+mj-lt"/>
              </a:rPr>
              <a:t>, </a:t>
            </a:r>
            <a:r>
              <a:rPr lang="it-IT" sz="1100" dirty="0" err="1" smtClean="0">
                <a:latin typeface="+mj-lt"/>
              </a:rPr>
              <a:t>Frontex</a:t>
            </a:r>
            <a:r>
              <a:rPr lang="it-IT" sz="1100" dirty="0" smtClean="0">
                <a:latin typeface="+mj-lt"/>
              </a:rPr>
              <a:t> for 2014</a:t>
            </a:r>
            <a:endParaRPr lang="it-IT" sz="1100" dirty="0">
              <a:latin typeface="+mj-lt"/>
            </a:endParaRPr>
          </a:p>
        </p:txBody>
      </p:sp>
      <p:graphicFrame>
        <p:nvGraphicFramePr>
          <p:cNvPr id="6" name="Grafico 5"/>
          <p:cNvGraphicFramePr>
            <a:graphicFrameLocks/>
          </p:cNvGraphicFramePr>
          <p:nvPr>
            <p:extLst>
              <p:ext uri="{D42A27DB-BD31-4B8C-83A1-F6EECF244321}">
                <p14:modId xmlns:p14="http://schemas.microsoft.com/office/powerpoint/2010/main" val="3784687580"/>
              </p:ext>
            </p:extLst>
          </p:nvPr>
        </p:nvGraphicFramePr>
        <p:xfrm>
          <a:off x="1547664" y="908720"/>
          <a:ext cx="6696744"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co 6"/>
          <p:cNvGraphicFramePr>
            <a:graphicFrameLocks/>
          </p:cNvGraphicFramePr>
          <p:nvPr>
            <p:extLst>
              <p:ext uri="{D42A27DB-BD31-4B8C-83A1-F6EECF244321}">
                <p14:modId xmlns:p14="http://schemas.microsoft.com/office/powerpoint/2010/main" val="3433184078"/>
              </p:ext>
            </p:extLst>
          </p:nvPr>
        </p:nvGraphicFramePr>
        <p:xfrm>
          <a:off x="2190564" y="3994090"/>
          <a:ext cx="5040560" cy="2239144"/>
        </p:xfrm>
        <a:graphic>
          <a:graphicData uri="http://schemas.openxmlformats.org/drawingml/2006/chart">
            <c:chart xmlns:c="http://schemas.openxmlformats.org/drawingml/2006/chart" xmlns:r="http://schemas.openxmlformats.org/officeDocument/2006/relationships" r:id="rId4"/>
          </a:graphicData>
        </a:graphic>
      </p:graphicFrame>
      <p:sp>
        <p:nvSpPr>
          <p:cNvPr id="2" name="CasellaDiTesto 1"/>
          <p:cNvSpPr txBox="1"/>
          <p:nvPr/>
        </p:nvSpPr>
        <p:spPr>
          <a:xfrm>
            <a:off x="1187624" y="6210890"/>
            <a:ext cx="2520280" cy="261610"/>
          </a:xfrm>
          <a:prstGeom prst="rect">
            <a:avLst/>
          </a:prstGeom>
          <a:noFill/>
        </p:spPr>
        <p:txBody>
          <a:bodyPr wrap="square" rtlCol="0">
            <a:spAutoFit/>
          </a:bodyPr>
          <a:lstStyle/>
          <a:p>
            <a:r>
              <a:rPr lang="it-IT" sz="1100" dirty="0" smtClean="0">
                <a:latin typeface="+mj-lt"/>
              </a:rPr>
              <a:t>Source: OIM</a:t>
            </a:r>
            <a:endParaRPr lang="en-US" sz="1100" dirty="0">
              <a:latin typeface="+mj-lt"/>
            </a:endParaRPr>
          </a:p>
        </p:txBody>
      </p:sp>
      <p:pic>
        <p:nvPicPr>
          <p:cNvPr id="8" name="Picture 2" descr="Z:\LOGHI\loghi fieri\logo fieri\logo_fieri_più legger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6093296"/>
            <a:ext cx="1143199" cy="64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984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0688"/>
            <a:ext cx="8229600" cy="1143000"/>
          </a:xfrm>
        </p:spPr>
        <p:txBody>
          <a:bodyPr/>
          <a:lstStyle/>
          <a:p>
            <a:pPr algn="ctr"/>
            <a:r>
              <a:rPr lang="en-GB" sz="3200" b="1" dirty="0" smtClean="0">
                <a:solidFill>
                  <a:schemeClr val="tx1"/>
                </a:solidFill>
              </a:rPr>
              <a:t>Anti-immigrant opinions in Italy:</a:t>
            </a:r>
            <a:br>
              <a:rPr lang="en-GB" sz="3200" b="1" dirty="0" smtClean="0">
                <a:solidFill>
                  <a:schemeClr val="tx1"/>
                </a:solidFill>
              </a:rPr>
            </a:br>
            <a:r>
              <a:rPr lang="en-GB" sz="3200" b="1" dirty="0" smtClean="0">
                <a:solidFill>
                  <a:schemeClr val="tx1"/>
                </a:solidFill>
              </a:rPr>
              <a:t>the left electorate  </a:t>
            </a:r>
            <a:endParaRPr lang="en-GB" sz="3200" b="1" dirty="0">
              <a:solidFill>
                <a:schemeClr val="tx1"/>
              </a:solidFill>
            </a:endParaRPr>
          </a:p>
        </p:txBody>
      </p:sp>
      <p:sp>
        <p:nvSpPr>
          <p:cNvPr id="3" name="Segnaposto contenuto 2"/>
          <p:cNvSpPr>
            <a:spLocks noGrp="1"/>
          </p:cNvSpPr>
          <p:nvPr>
            <p:ph idx="1"/>
          </p:nvPr>
        </p:nvSpPr>
        <p:spPr>
          <a:xfrm>
            <a:off x="467544" y="2492896"/>
            <a:ext cx="4258816" cy="2592288"/>
          </a:xfrm>
        </p:spPr>
        <p:txBody>
          <a:bodyPr/>
          <a:lstStyle/>
          <a:p>
            <a:r>
              <a:rPr lang="en-GB" dirty="0" smtClean="0">
                <a:latin typeface="+mj-lt"/>
              </a:rPr>
              <a:t>% “Immigrants are a burden: they take jobs </a:t>
            </a:r>
            <a:br>
              <a:rPr lang="en-GB" dirty="0" smtClean="0">
                <a:latin typeface="+mj-lt"/>
              </a:rPr>
            </a:br>
            <a:r>
              <a:rPr lang="en-GB" dirty="0" smtClean="0">
                <a:latin typeface="+mj-lt"/>
              </a:rPr>
              <a:t>&amp; social benefits” </a:t>
            </a:r>
          </a:p>
          <a:p>
            <a:endParaRPr lang="en-GB" sz="1800" dirty="0" smtClean="0">
              <a:latin typeface="+mj-lt"/>
            </a:endParaRPr>
          </a:p>
          <a:p>
            <a:pPr>
              <a:spcBef>
                <a:spcPts val="600"/>
              </a:spcBef>
            </a:pPr>
            <a:r>
              <a:rPr lang="en-GB" dirty="0" smtClean="0">
                <a:latin typeface="+mj-lt"/>
              </a:rPr>
              <a:t>	All 69%      </a:t>
            </a:r>
            <a:r>
              <a:rPr lang="it-IT" dirty="0" smtClean="0">
                <a:latin typeface="+mj-lt"/>
              </a:rPr>
              <a:t>Left 53%</a:t>
            </a:r>
            <a:endParaRPr lang="en-GB" dirty="0" smtClean="0">
              <a:latin typeface="+mj-lt"/>
            </a:endParaRPr>
          </a:p>
          <a:p>
            <a:pPr>
              <a:spcBef>
                <a:spcPts val="600"/>
              </a:spcBef>
            </a:pPr>
            <a:r>
              <a:rPr lang="en-GB" dirty="0" smtClean="0">
                <a:latin typeface="+mj-lt"/>
              </a:rPr>
              <a:t>	</a:t>
            </a:r>
          </a:p>
          <a:p>
            <a:r>
              <a:rPr lang="en-GB" sz="1600" dirty="0" smtClean="0">
                <a:latin typeface="+mj-lt"/>
              </a:rPr>
              <a:t>	</a:t>
            </a:r>
            <a:endParaRPr lang="en-GB" sz="1200" dirty="0">
              <a:latin typeface="+mj-lt"/>
            </a:endParaRPr>
          </a:p>
        </p:txBody>
      </p:sp>
      <p:sp>
        <p:nvSpPr>
          <p:cNvPr id="5" name="CasellaDiTesto 4"/>
          <p:cNvSpPr txBox="1"/>
          <p:nvPr/>
        </p:nvSpPr>
        <p:spPr>
          <a:xfrm>
            <a:off x="5135977" y="2492896"/>
            <a:ext cx="3555083" cy="2200602"/>
          </a:xfrm>
          <a:prstGeom prst="rect">
            <a:avLst/>
          </a:prstGeom>
          <a:noFill/>
        </p:spPr>
        <p:txBody>
          <a:bodyPr wrap="square" rtlCol="0">
            <a:spAutoFit/>
          </a:bodyPr>
          <a:lstStyle/>
          <a:p>
            <a:r>
              <a:rPr lang="en-GB" sz="2800" dirty="0" smtClean="0">
                <a:latin typeface="+mj-lt"/>
              </a:rPr>
              <a:t>% Unfavourable views of Muslims</a:t>
            </a:r>
          </a:p>
          <a:p>
            <a:endParaRPr lang="en-GB" sz="2800" dirty="0"/>
          </a:p>
          <a:p>
            <a:pPr>
              <a:spcAft>
                <a:spcPts val="600"/>
              </a:spcAft>
            </a:pPr>
            <a:endParaRPr lang="en-GB" dirty="0" smtClean="0">
              <a:latin typeface="+mj-lt"/>
            </a:endParaRPr>
          </a:p>
          <a:p>
            <a:pPr>
              <a:spcAft>
                <a:spcPts val="600"/>
              </a:spcAft>
            </a:pPr>
            <a:r>
              <a:rPr lang="en-GB" sz="2800" dirty="0" smtClean="0">
                <a:latin typeface="+mj-lt"/>
              </a:rPr>
              <a:t>All 63%     Left 50%</a:t>
            </a:r>
            <a:endParaRPr lang="en-GB" sz="2800" dirty="0">
              <a:latin typeface="+mj-lt"/>
            </a:endParaRPr>
          </a:p>
        </p:txBody>
      </p:sp>
      <p:pic>
        <p:nvPicPr>
          <p:cNvPr id="6" name="Picture 2" descr="Z:\LOGHI\loghi fieri\logo fieri\logo_fieri_più legge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093296"/>
            <a:ext cx="1143199" cy="646018"/>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395536" y="5949280"/>
            <a:ext cx="4752528" cy="646331"/>
          </a:xfrm>
          <a:prstGeom prst="rect">
            <a:avLst/>
          </a:prstGeom>
          <a:noFill/>
        </p:spPr>
        <p:txBody>
          <a:bodyPr wrap="square" rtlCol="0">
            <a:spAutoFit/>
          </a:bodyPr>
          <a:lstStyle/>
          <a:p>
            <a:r>
              <a:rPr lang="en-GB" dirty="0"/>
              <a:t>Source: Pew Research </a:t>
            </a:r>
            <a:r>
              <a:rPr lang="en-GB" dirty="0" err="1"/>
              <a:t>Center</a:t>
            </a:r>
            <a:r>
              <a:rPr lang="en-GB" dirty="0"/>
              <a:t>, May 2014</a:t>
            </a:r>
          </a:p>
          <a:p>
            <a:endParaRPr lang="en-GB" dirty="0"/>
          </a:p>
        </p:txBody>
      </p:sp>
    </p:spTree>
    <p:extLst>
      <p:ext uri="{BB962C8B-B14F-4D97-AF65-F5344CB8AC3E}">
        <p14:creationId xmlns:p14="http://schemas.microsoft.com/office/powerpoint/2010/main" val="1591716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olo 2"/>
          <p:cNvSpPr>
            <a:spLocks noGrp="1"/>
          </p:cNvSpPr>
          <p:nvPr>
            <p:ph type="title"/>
          </p:nvPr>
        </p:nvSpPr>
        <p:spPr>
          <a:xfrm>
            <a:off x="323528" y="258714"/>
            <a:ext cx="8439472" cy="960486"/>
          </a:xfrm>
        </p:spPr>
        <p:txBody>
          <a:bodyPr>
            <a:normAutofit fontScale="90000"/>
          </a:bodyPr>
          <a:lstStyle/>
          <a:p>
            <a:pPr algn="ctr"/>
            <a:r>
              <a:rPr lang="en-US" sz="3100" b="1" dirty="0" smtClean="0">
                <a:solidFill>
                  <a:schemeClr val="tx1"/>
                </a:solidFill>
              </a:rPr>
              <a:t>Growth of anti-immigrant parties </a:t>
            </a:r>
            <a:br>
              <a:rPr lang="en-US" sz="3100" b="1" dirty="0" smtClean="0">
                <a:solidFill>
                  <a:schemeClr val="tx1"/>
                </a:solidFill>
              </a:rPr>
            </a:br>
            <a:r>
              <a:rPr lang="en-US" sz="3100" b="1" dirty="0" smtClean="0">
                <a:solidFill>
                  <a:schemeClr val="tx1"/>
                </a:solidFill>
              </a:rPr>
              <a:t>in some European countries</a:t>
            </a:r>
            <a:br>
              <a:rPr lang="en-US" sz="3100" b="1" dirty="0" smtClean="0">
                <a:solidFill>
                  <a:schemeClr val="tx1"/>
                </a:solidFill>
              </a:rPr>
            </a:br>
            <a:r>
              <a:rPr lang="en-US" sz="3100" b="1" dirty="0" smtClean="0">
                <a:solidFill>
                  <a:schemeClr val="tx1"/>
                </a:solidFill>
              </a:rPr>
              <a:t/>
            </a:r>
            <a:br>
              <a:rPr lang="en-US" sz="3100" b="1" dirty="0" smtClean="0">
                <a:solidFill>
                  <a:schemeClr val="tx1"/>
                </a:solidFill>
              </a:rPr>
            </a:br>
            <a:r>
              <a:rPr lang="en-US" sz="3100" b="1" dirty="0" smtClean="0">
                <a:solidFill>
                  <a:schemeClr val="tx1"/>
                </a:solidFill>
              </a:rPr>
              <a:t>European elections (2009 and 2014)</a:t>
            </a:r>
            <a:r>
              <a:rPr lang="en-US" sz="2400" b="1" dirty="0" smtClean="0">
                <a:solidFill>
                  <a:schemeClr val="tx1"/>
                </a:solidFill>
              </a:rPr>
              <a:t/>
            </a:r>
            <a:br>
              <a:rPr lang="en-US" sz="2400" b="1" dirty="0" smtClean="0">
                <a:solidFill>
                  <a:schemeClr val="tx1"/>
                </a:solidFill>
              </a:rPr>
            </a:br>
            <a:endParaRPr lang="en-US" sz="2400" b="1" dirty="0">
              <a:solidFill>
                <a:schemeClr val="tx1"/>
              </a:solidFill>
            </a:endParaRPr>
          </a:p>
        </p:txBody>
      </p:sp>
      <p:graphicFrame>
        <p:nvGraphicFramePr>
          <p:cNvPr id="4" name="Tabella 3"/>
          <p:cNvGraphicFramePr>
            <a:graphicFrameLocks noGrp="1"/>
          </p:cNvGraphicFramePr>
          <p:nvPr>
            <p:extLst>
              <p:ext uri="{D42A27DB-BD31-4B8C-83A1-F6EECF244321}">
                <p14:modId xmlns:p14="http://schemas.microsoft.com/office/powerpoint/2010/main" val="3068186638"/>
              </p:ext>
            </p:extLst>
          </p:nvPr>
        </p:nvGraphicFramePr>
        <p:xfrm>
          <a:off x="585930" y="2170005"/>
          <a:ext cx="8147252" cy="3563251"/>
        </p:xfrm>
        <a:graphic>
          <a:graphicData uri="http://schemas.openxmlformats.org/drawingml/2006/table">
            <a:tbl>
              <a:tblPr firstRow="1" firstCol="1" bandRow="1">
                <a:tableStyleId>{5C22544A-7EE6-4342-B048-85BDC9FD1C3A}</a:tableStyleId>
              </a:tblPr>
              <a:tblGrid>
                <a:gridCol w="2036813"/>
                <a:gridCol w="2036813"/>
                <a:gridCol w="2036813"/>
                <a:gridCol w="2036813"/>
              </a:tblGrid>
              <a:tr h="660085">
                <a:tc>
                  <a:txBody>
                    <a:bodyPr/>
                    <a:lstStyle/>
                    <a:p>
                      <a:pPr>
                        <a:lnSpc>
                          <a:spcPct val="107000"/>
                        </a:lnSpc>
                        <a:spcAft>
                          <a:spcPts val="0"/>
                        </a:spcAft>
                      </a:pPr>
                      <a:r>
                        <a:rPr lang="en-US" sz="1600" b="1" dirty="0">
                          <a:effectLst/>
                          <a:latin typeface="+mj-lt"/>
                        </a:rPr>
                        <a:t>Country</a:t>
                      </a:r>
                      <a:endParaRPr lang="it-IT" sz="1600" b="1"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it-IT" sz="1600" b="1" dirty="0" err="1" smtClean="0">
                          <a:effectLst/>
                          <a:latin typeface="+mj-lt"/>
                          <a:ea typeface="Calibri" panose="020F0502020204030204" pitchFamily="34" charset="0"/>
                          <a:cs typeface="Times New Roman" panose="02020603050405020304" pitchFamily="18" charset="0"/>
                        </a:rPr>
                        <a:t>Main</a:t>
                      </a:r>
                      <a:r>
                        <a:rPr lang="it-IT" sz="1600" b="1" dirty="0" smtClean="0">
                          <a:effectLst/>
                          <a:latin typeface="+mj-lt"/>
                          <a:ea typeface="Calibri" panose="020F0502020204030204" pitchFamily="34" charset="0"/>
                          <a:cs typeface="Times New Roman" panose="02020603050405020304" pitchFamily="18" charset="0"/>
                        </a:rPr>
                        <a:t> </a:t>
                      </a:r>
                      <a:r>
                        <a:rPr lang="it-IT" sz="1600" b="1" dirty="0" err="1" smtClean="0">
                          <a:effectLst/>
                          <a:latin typeface="+mj-lt"/>
                          <a:ea typeface="Calibri" panose="020F0502020204030204" pitchFamily="34" charset="0"/>
                          <a:cs typeface="Times New Roman" panose="02020603050405020304" pitchFamily="18" charset="0"/>
                        </a:rPr>
                        <a:t>anti-immigration</a:t>
                      </a:r>
                      <a:r>
                        <a:rPr lang="it-IT" sz="1600" b="1" dirty="0" smtClean="0">
                          <a:effectLst/>
                          <a:latin typeface="+mj-lt"/>
                          <a:ea typeface="Calibri" panose="020F0502020204030204" pitchFamily="34" charset="0"/>
                          <a:cs typeface="Times New Roman" panose="02020603050405020304" pitchFamily="18" charset="0"/>
                        </a:rPr>
                        <a:t> party</a:t>
                      </a:r>
                      <a:endParaRPr lang="it-IT" sz="1600" b="1"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600" b="1" dirty="0">
                          <a:effectLst/>
                          <a:latin typeface="+mj-lt"/>
                        </a:rPr>
                        <a:t>%</a:t>
                      </a:r>
                      <a:r>
                        <a:rPr lang="en-US" sz="1600" b="1" dirty="0" smtClean="0">
                          <a:effectLst/>
                          <a:latin typeface="+mj-lt"/>
                        </a:rPr>
                        <a:t> 2014</a:t>
                      </a:r>
                      <a:endParaRPr lang="it-IT" sz="1600" b="1"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600" b="1" dirty="0">
                          <a:effectLst/>
                          <a:latin typeface="+mj-lt"/>
                        </a:rPr>
                        <a:t>%</a:t>
                      </a:r>
                      <a:r>
                        <a:rPr lang="en-US" sz="1600" b="1" dirty="0" smtClean="0">
                          <a:effectLst/>
                          <a:latin typeface="+mj-lt"/>
                        </a:rPr>
                        <a:t> 2009</a:t>
                      </a:r>
                      <a:endParaRPr lang="it-IT" sz="1600" b="1"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r>
              <a:tr h="322574">
                <a:tc>
                  <a:txBody>
                    <a:bodyPr/>
                    <a:lstStyle/>
                    <a:p>
                      <a:pPr>
                        <a:lnSpc>
                          <a:spcPct val="107000"/>
                        </a:lnSpc>
                        <a:spcAft>
                          <a:spcPts val="0"/>
                        </a:spcAft>
                      </a:pPr>
                      <a:r>
                        <a:rPr lang="en-US" sz="1600" b="1" dirty="0" smtClean="0">
                          <a:effectLst/>
                          <a:latin typeface="+mj-lt"/>
                        </a:rPr>
                        <a:t>Finland</a:t>
                      </a:r>
                      <a:endParaRPr lang="it-IT" sz="1600" b="1"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0"/>
                        </a:spcAft>
                      </a:pPr>
                      <a:r>
                        <a:rPr lang="it-IT" sz="1600" b="1" dirty="0" smtClean="0">
                          <a:solidFill>
                            <a:schemeClr val="bg1"/>
                          </a:solidFill>
                          <a:effectLst/>
                          <a:latin typeface="+mj-lt"/>
                          <a:ea typeface="Calibri" panose="020F0502020204030204" pitchFamily="34" charset="0"/>
                          <a:cs typeface="Times New Roman" panose="02020603050405020304" pitchFamily="18" charset="0"/>
                        </a:rPr>
                        <a:t>PS (</a:t>
                      </a:r>
                      <a:r>
                        <a:rPr lang="it-IT" sz="1600" b="1" dirty="0" err="1" smtClean="0">
                          <a:solidFill>
                            <a:schemeClr val="bg1"/>
                          </a:solidFill>
                          <a:effectLst/>
                          <a:latin typeface="+mj-lt"/>
                          <a:ea typeface="Calibri" panose="020F0502020204030204" pitchFamily="34" charset="0"/>
                          <a:cs typeface="Times New Roman" panose="02020603050405020304" pitchFamily="18" charset="0"/>
                        </a:rPr>
                        <a:t>True</a:t>
                      </a:r>
                      <a:r>
                        <a:rPr lang="it-IT" sz="1600" b="1" dirty="0" smtClean="0">
                          <a:solidFill>
                            <a:schemeClr val="bg1"/>
                          </a:solidFill>
                          <a:effectLst/>
                          <a:latin typeface="+mj-lt"/>
                          <a:ea typeface="Calibri" panose="020F0502020204030204" pitchFamily="34" charset="0"/>
                          <a:cs typeface="Times New Roman" panose="02020603050405020304" pitchFamily="18" charset="0"/>
                        </a:rPr>
                        <a:t> </a:t>
                      </a:r>
                      <a:r>
                        <a:rPr lang="it-IT" sz="1600" b="1" dirty="0" err="1" smtClean="0">
                          <a:solidFill>
                            <a:schemeClr val="bg1"/>
                          </a:solidFill>
                          <a:effectLst/>
                          <a:latin typeface="+mj-lt"/>
                          <a:ea typeface="Calibri" panose="020F0502020204030204" pitchFamily="34" charset="0"/>
                          <a:cs typeface="Times New Roman" panose="02020603050405020304" pitchFamily="18" charset="0"/>
                        </a:rPr>
                        <a:t>Finns</a:t>
                      </a:r>
                      <a:r>
                        <a:rPr lang="it-IT" sz="1600" b="1" dirty="0" smtClean="0">
                          <a:solidFill>
                            <a:schemeClr val="bg1"/>
                          </a:solidFill>
                          <a:effectLst/>
                          <a:latin typeface="+mj-lt"/>
                          <a:ea typeface="Calibri" panose="020F0502020204030204" pitchFamily="34" charset="0"/>
                          <a:cs typeface="Times New Roman" panose="02020603050405020304" pitchFamily="18" charset="0"/>
                        </a:rPr>
                        <a:t>)</a:t>
                      </a:r>
                      <a:endParaRPr lang="it-IT"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600" b="1" dirty="0" smtClean="0">
                          <a:solidFill>
                            <a:schemeClr val="bg1"/>
                          </a:solidFill>
                          <a:effectLst/>
                          <a:latin typeface="+mj-lt"/>
                          <a:ea typeface="+mn-ea"/>
                          <a:cs typeface="+mn-cs"/>
                        </a:rPr>
                        <a:t>12.9</a:t>
                      </a:r>
                      <a:endParaRPr lang="it-IT"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600" b="1" dirty="0" smtClean="0">
                          <a:solidFill>
                            <a:schemeClr val="bg1"/>
                          </a:solidFill>
                          <a:effectLst/>
                          <a:latin typeface="+mj-lt"/>
                          <a:ea typeface="+mn-ea"/>
                          <a:cs typeface="+mn-cs"/>
                        </a:rPr>
                        <a:t>--</a:t>
                      </a:r>
                      <a:endParaRPr lang="it-IT"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r>
              <a:tr h="322574">
                <a:tc>
                  <a:txBody>
                    <a:bodyPr/>
                    <a:lstStyle/>
                    <a:p>
                      <a:pPr>
                        <a:lnSpc>
                          <a:spcPct val="107000"/>
                        </a:lnSpc>
                        <a:spcAft>
                          <a:spcPts val="0"/>
                        </a:spcAft>
                      </a:pPr>
                      <a:r>
                        <a:rPr lang="en-US" sz="1600" b="1" dirty="0" smtClean="0">
                          <a:effectLst/>
                          <a:latin typeface="+mj-lt"/>
                        </a:rPr>
                        <a:t>Denmark</a:t>
                      </a:r>
                      <a:endParaRPr lang="it-IT" sz="1600" b="1"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r>
                        <a:rPr lang="it-IT" sz="1600" b="1" dirty="0" err="1" smtClean="0">
                          <a:solidFill>
                            <a:schemeClr val="bg1"/>
                          </a:solidFill>
                          <a:latin typeface="+mj-lt"/>
                        </a:rPr>
                        <a:t>Dansk</a:t>
                      </a:r>
                      <a:r>
                        <a:rPr lang="it-IT" sz="1600" b="1" dirty="0" smtClean="0">
                          <a:solidFill>
                            <a:schemeClr val="bg1"/>
                          </a:solidFill>
                          <a:latin typeface="+mj-lt"/>
                        </a:rPr>
                        <a:t> </a:t>
                      </a:r>
                      <a:r>
                        <a:rPr lang="it-IT" sz="1600" b="1" dirty="0" err="1" smtClean="0">
                          <a:solidFill>
                            <a:schemeClr val="bg1"/>
                          </a:solidFill>
                          <a:latin typeface="+mj-lt"/>
                        </a:rPr>
                        <a:t>Folkeparti</a:t>
                      </a:r>
                      <a:endParaRPr lang="it-IT" sz="1600" b="1" dirty="0">
                        <a:solidFill>
                          <a:schemeClr val="bg1"/>
                        </a:solidFill>
                        <a:latin typeface="+mj-lt"/>
                      </a:endParaRPr>
                    </a:p>
                  </a:txBody>
                  <a:tcPr marL="68580" marR="68580" marT="0" marB="0">
                    <a:solidFill>
                      <a:schemeClr val="accent1"/>
                    </a:solidFill>
                  </a:tcPr>
                </a:tc>
                <a:tc>
                  <a:txBody>
                    <a:bodyPr/>
                    <a:lstStyle/>
                    <a:p>
                      <a:pPr algn="ctr">
                        <a:lnSpc>
                          <a:spcPct val="107000"/>
                        </a:lnSpc>
                        <a:spcAft>
                          <a:spcPts val="0"/>
                        </a:spcAft>
                      </a:pPr>
                      <a:r>
                        <a:rPr lang="en-US" sz="1600" b="1" dirty="0" smtClean="0">
                          <a:solidFill>
                            <a:schemeClr val="bg1"/>
                          </a:solidFill>
                          <a:effectLst/>
                          <a:latin typeface="+mj-lt"/>
                        </a:rPr>
                        <a:t>26.6</a:t>
                      </a:r>
                      <a:endParaRPr lang="it-IT"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600" b="1" dirty="0" smtClean="0">
                          <a:solidFill>
                            <a:schemeClr val="bg1"/>
                          </a:solidFill>
                          <a:effectLst/>
                          <a:latin typeface="+mj-lt"/>
                          <a:ea typeface="+mn-ea"/>
                          <a:cs typeface="+mn-cs"/>
                        </a:rPr>
                        <a:t>14.8</a:t>
                      </a:r>
                      <a:endParaRPr lang="it-IT"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r>
              <a:tr h="322574">
                <a:tc>
                  <a:txBody>
                    <a:bodyPr/>
                    <a:lstStyle/>
                    <a:p>
                      <a:pPr>
                        <a:lnSpc>
                          <a:spcPct val="107000"/>
                        </a:lnSpc>
                        <a:spcAft>
                          <a:spcPts val="0"/>
                        </a:spcAft>
                      </a:pPr>
                      <a:r>
                        <a:rPr lang="en-US" sz="1600" b="1" dirty="0">
                          <a:effectLst/>
                          <a:latin typeface="+mj-lt"/>
                        </a:rPr>
                        <a:t>Sweden</a:t>
                      </a:r>
                      <a:endParaRPr lang="it-IT" sz="1600" b="1"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r>
                        <a:rPr lang="it-IT" sz="1600" b="1" dirty="0" err="1" smtClean="0">
                          <a:solidFill>
                            <a:schemeClr val="bg1"/>
                          </a:solidFill>
                          <a:latin typeface="+mj-lt"/>
                        </a:rPr>
                        <a:t>Sverigedemokraterna</a:t>
                      </a:r>
                      <a:endParaRPr lang="it-IT" sz="1600" b="1" dirty="0">
                        <a:solidFill>
                          <a:schemeClr val="bg1"/>
                        </a:solidFill>
                        <a:latin typeface="+mj-lt"/>
                      </a:endParaRPr>
                    </a:p>
                  </a:txBody>
                  <a:tcPr marL="68580" marR="68580" marT="0" marB="0">
                    <a:solidFill>
                      <a:schemeClr val="accent1"/>
                    </a:solidFill>
                  </a:tcPr>
                </a:tc>
                <a:tc>
                  <a:txBody>
                    <a:bodyPr/>
                    <a:lstStyle/>
                    <a:p>
                      <a:pPr algn="ctr">
                        <a:lnSpc>
                          <a:spcPct val="107000"/>
                        </a:lnSpc>
                        <a:spcAft>
                          <a:spcPts val="0"/>
                        </a:spcAft>
                      </a:pPr>
                      <a:r>
                        <a:rPr lang="en-US" sz="1600" b="1" dirty="0" smtClean="0">
                          <a:solidFill>
                            <a:schemeClr val="bg1"/>
                          </a:solidFill>
                          <a:effectLst/>
                          <a:latin typeface="+mj-lt"/>
                          <a:ea typeface="+mn-ea"/>
                          <a:cs typeface="+mn-cs"/>
                        </a:rPr>
                        <a:t>9.7</a:t>
                      </a:r>
                      <a:endParaRPr lang="it-IT"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600" b="1" dirty="0" smtClean="0">
                          <a:solidFill>
                            <a:schemeClr val="bg1"/>
                          </a:solidFill>
                          <a:effectLst/>
                          <a:latin typeface="+mj-lt"/>
                          <a:ea typeface="+mn-ea"/>
                          <a:cs typeface="+mn-cs"/>
                        </a:rPr>
                        <a:t>3.3</a:t>
                      </a:r>
                      <a:endParaRPr lang="it-IT"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r>
              <a:tr h="322574">
                <a:tc>
                  <a:txBody>
                    <a:bodyPr/>
                    <a:lstStyle/>
                    <a:p>
                      <a:pPr>
                        <a:lnSpc>
                          <a:spcPct val="107000"/>
                        </a:lnSpc>
                        <a:spcAft>
                          <a:spcPts val="0"/>
                        </a:spcAft>
                      </a:pPr>
                      <a:r>
                        <a:rPr lang="en-US" sz="1600" b="1" dirty="0">
                          <a:effectLst/>
                          <a:latin typeface="+mj-lt"/>
                        </a:rPr>
                        <a:t>UK</a:t>
                      </a:r>
                      <a:endParaRPr lang="it-IT" sz="1600" b="1"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r>
                        <a:rPr lang="it-IT" sz="1600" b="1" dirty="0" smtClean="0">
                          <a:solidFill>
                            <a:schemeClr val="bg1"/>
                          </a:solidFill>
                          <a:latin typeface="+mj-lt"/>
                        </a:rPr>
                        <a:t>UKIP</a:t>
                      </a:r>
                      <a:endParaRPr lang="it-IT" sz="1600" b="1" dirty="0">
                        <a:solidFill>
                          <a:schemeClr val="bg1"/>
                        </a:solidFill>
                        <a:latin typeface="+mj-lt"/>
                      </a:endParaRPr>
                    </a:p>
                  </a:txBody>
                  <a:tcPr marL="68580" marR="68580" marT="0" marB="0">
                    <a:solidFill>
                      <a:schemeClr val="accent1"/>
                    </a:solidFill>
                  </a:tcPr>
                </a:tc>
                <a:tc>
                  <a:txBody>
                    <a:bodyPr/>
                    <a:lstStyle/>
                    <a:p>
                      <a:pPr algn="ctr">
                        <a:lnSpc>
                          <a:spcPct val="107000"/>
                        </a:lnSpc>
                        <a:spcAft>
                          <a:spcPts val="0"/>
                        </a:spcAft>
                      </a:pPr>
                      <a:r>
                        <a:rPr lang="en-US" sz="1600" b="1" dirty="0" smtClean="0">
                          <a:solidFill>
                            <a:schemeClr val="bg1"/>
                          </a:solidFill>
                          <a:effectLst/>
                          <a:latin typeface="+mj-lt"/>
                          <a:ea typeface="+mn-ea"/>
                          <a:cs typeface="+mn-cs"/>
                        </a:rPr>
                        <a:t>26.7</a:t>
                      </a:r>
                      <a:endParaRPr lang="it-IT"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600" b="1" dirty="0" smtClean="0">
                          <a:solidFill>
                            <a:schemeClr val="bg1"/>
                          </a:solidFill>
                          <a:effectLst/>
                          <a:latin typeface="+mj-lt"/>
                          <a:ea typeface="+mn-ea"/>
                          <a:cs typeface="+mn-cs"/>
                        </a:rPr>
                        <a:t>16.1</a:t>
                      </a:r>
                      <a:endParaRPr lang="it-IT"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r>
              <a:tr h="322574">
                <a:tc>
                  <a:txBody>
                    <a:bodyPr/>
                    <a:lstStyle/>
                    <a:p>
                      <a:r>
                        <a:rPr lang="it-IT" sz="1600" b="1" dirty="0" smtClean="0">
                          <a:latin typeface="+mj-lt"/>
                        </a:rPr>
                        <a:t>Italy</a:t>
                      </a:r>
                      <a:endParaRPr lang="it-IT" sz="1600" b="1" dirty="0">
                        <a:latin typeface="+mj-lt"/>
                      </a:endParaRPr>
                    </a:p>
                  </a:txBody>
                  <a:tcPr marL="68580" marR="68580" marT="0" marB="0">
                    <a:solidFill>
                      <a:schemeClr val="accent1"/>
                    </a:solidFill>
                  </a:tcPr>
                </a:tc>
                <a:tc>
                  <a:txBody>
                    <a:bodyPr/>
                    <a:lstStyle/>
                    <a:p>
                      <a:r>
                        <a:rPr lang="it-IT" sz="1600" b="1" dirty="0" smtClean="0">
                          <a:solidFill>
                            <a:schemeClr val="bg1"/>
                          </a:solidFill>
                          <a:latin typeface="+mj-lt"/>
                        </a:rPr>
                        <a:t>Lega Nord/</a:t>
                      </a:r>
                      <a:r>
                        <a:rPr lang="it-IT" sz="1600" b="1" dirty="0" err="1" smtClean="0">
                          <a:solidFill>
                            <a:schemeClr val="bg1"/>
                          </a:solidFill>
                          <a:latin typeface="+mj-lt"/>
                        </a:rPr>
                        <a:t>Fr.d</a:t>
                      </a:r>
                      <a:r>
                        <a:rPr lang="it-IT" sz="1600" b="1" dirty="0" smtClean="0">
                          <a:solidFill>
                            <a:schemeClr val="bg1"/>
                          </a:solidFill>
                          <a:latin typeface="+mj-lt"/>
                        </a:rPr>
                        <a:t>’It.</a:t>
                      </a:r>
                      <a:endParaRPr lang="it-IT" sz="1600" b="1" dirty="0">
                        <a:solidFill>
                          <a:schemeClr val="bg1"/>
                        </a:solidFill>
                        <a:latin typeface="+mj-lt"/>
                      </a:endParaRPr>
                    </a:p>
                  </a:txBody>
                  <a:tcPr marL="68580" marR="68580" marT="0" marB="0">
                    <a:solidFill>
                      <a:schemeClr val="accent1"/>
                    </a:solidFill>
                  </a:tcPr>
                </a:tc>
                <a:tc>
                  <a:txBody>
                    <a:bodyPr/>
                    <a:lstStyle/>
                    <a:p>
                      <a:pPr algn="ctr">
                        <a:lnSpc>
                          <a:spcPct val="107000"/>
                        </a:lnSpc>
                        <a:spcAft>
                          <a:spcPts val="0"/>
                        </a:spcAft>
                      </a:pPr>
                      <a:r>
                        <a:rPr lang="it-IT" sz="1600" b="1" dirty="0" smtClean="0">
                          <a:solidFill>
                            <a:schemeClr val="bg1"/>
                          </a:solidFill>
                          <a:effectLst/>
                          <a:latin typeface="+mj-lt"/>
                          <a:ea typeface="Calibri" panose="020F0502020204030204" pitchFamily="34" charset="0"/>
                          <a:cs typeface="Times New Roman" panose="02020603050405020304" pitchFamily="18" charset="0"/>
                        </a:rPr>
                        <a:t>6.1/3.7</a:t>
                      </a:r>
                      <a:endParaRPr lang="it-IT"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it-IT" sz="1600" b="1" dirty="0" smtClean="0">
                          <a:solidFill>
                            <a:schemeClr val="bg1"/>
                          </a:solidFill>
                          <a:effectLst/>
                          <a:latin typeface="+mj-lt"/>
                          <a:ea typeface="Calibri" panose="020F0502020204030204" pitchFamily="34" charset="0"/>
                          <a:cs typeface="Times New Roman" panose="02020603050405020304" pitchFamily="18" charset="0"/>
                        </a:rPr>
                        <a:t>10.2/0.8</a:t>
                      </a:r>
                      <a:endParaRPr lang="it-IT"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r>
              <a:tr h="322574">
                <a:tc>
                  <a:txBody>
                    <a:bodyPr/>
                    <a:lstStyle/>
                    <a:p>
                      <a:pPr>
                        <a:lnSpc>
                          <a:spcPct val="107000"/>
                        </a:lnSpc>
                        <a:spcAft>
                          <a:spcPts val="0"/>
                        </a:spcAft>
                      </a:pPr>
                      <a:r>
                        <a:rPr lang="en-US" sz="1600" b="1" dirty="0" smtClean="0">
                          <a:effectLst/>
                          <a:latin typeface="+mj-lt"/>
                        </a:rPr>
                        <a:t>France</a:t>
                      </a:r>
                      <a:endParaRPr lang="it-IT" sz="1600" b="1"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r>
                        <a:rPr lang="it-IT" sz="1600" b="1" dirty="0" err="1" smtClean="0">
                          <a:solidFill>
                            <a:schemeClr val="bg1"/>
                          </a:solidFill>
                          <a:latin typeface="+mj-lt"/>
                        </a:rPr>
                        <a:t>Front</a:t>
                      </a:r>
                      <a:r>
                        <a:rPr lang="it-IT" sz="1600" b="1" dirty="0" smtClean="0">
                          <a:solidFill>
                            <a:schemeClr val="bg1"/>
                          </a:solidFill>
                          <a:latin typeface="+mj-lt"/>
                        </a:rPr>
                        <a:t> National</a:t>
                      </a:r>
                      <a:endParaRPr lang="it-IT" sz="1600" b="1" dirty="0">
                        <a:solidFill>
                          <a:schemeClr val="bg1"/>
                        </a:solidFill>
                        <a:latin typeface="+mj-lt"/>
                      </a:endParaRPr>
                    </a:p>
                  </a:txBody>
                  <a:tcPr marL="68580" marR="68580" marT="0" marB="0">
                    <a:solidFill>
                      <a:schemeClr val="accent1"/>
                    </a:solidFill>
                  </a:tcPr>
                </a:tc>
                <a:tc>
                  <a:txBody>
                    <a:bodyPr/>
                    <a:lstStyle/>
                    <a:p>
                      <a:pPr algn="ctr">
                        <a:lnSpc>
                          <a:spcPct val="107000"/>
                        </a:lnSpc>
                        <a:spcAft>
                          <a:spcPts val="0"/>
                        </a:spcAft>
                      </a:pPr>
                      <a:r>
                        <a:rPr lang="en-US" sz="1600" b="1" dirty="0" smtClean="0">
                          <a:solidFill>
                            <a:schemeClr val="bg1"/>
                          </a:solidFill>
                          <a:effectLst/>
                          <a:latin typeface="+mj-lt"/>
                        </a:rPr>
                        <a:t>24.9</a:t>
                      </a:r>
                      <a:endParaRPr lang="it-IT"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600" b="1" dirty="0" smtClean="0">
                          <a:solidFill>
                            <a:schemeClr val="bg1"/>
                          </a:solidFill>
                          <a:effectLst/>
                          <a:latin typeface="+mj-lt"/>
                          <a:ea typeface="+mn-ea"/>
                          <a:cs typeface="+mn-cs"/>
                        </a:rPr>
                        <a:t>6.3</a:t>
                      </a:r>
                      <a:endParaRPr lang="it-IT"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r>
              <a:tr h="322574">
                <a:tc>
                  <a:txBody>
                    <a:bodyPr/>
                    <a:lstStyle/>
                    <a:p>
                      <a:pPr>
                        <a:lnSpc>
                          <a:spcPct val="107000"/>
                        </a:lnSpc>
                        <a:spcAft>
                          <a:spcPts val="0"/>
                        </a:spcAft>
                      </a:pPr>
                      <a:r>
                        <a:rPr lang="en-US" sz="1600" b="1">
                          <a:effectLst/>
                          <a:latin typeface="+mj-lt"/>
                        </a:rPr>
                        <a:t>Hungary</a:t>
                      </a:r>
                      <a:endParaRPr lang="it-IT" sz="1600" b="1">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r>
                        <a:rPr lang="it-IT" sz="1600" b="1" dirty="0" err="1" smtClean="0">
                          <a:solidFill>
                            <a:schemeClr val="bg1"/>
                          </a:solidFill>
                          <a:latin typeface="+mj-lt"/>
                        </a:rPr>
                        <a:t>Jobbik</a:t>
                      </a:r>
                      <a:endParaRPr lang="it-IT" sz="1600" b="1" dirty="0">
                        <a:solidFill>
                          <a:schemeClr val="bg1"/>
                        </a:solidFill>
                        <a:latin typeface="+mj-lt"/>
                      </a:endParaRPr>
                    </a:p>
                  </a:txBody>
                  <a:tcPr marL="68580" marR="68580" marT="0" marB="0">
                    <a:solidFill>
                      <a:schemeClr val="accent1"/>
                    </a:solidFill>
                  </a:tcPr>
                </a:tc>
                <a:tc>
                  <a:txBody>
                    <a:bodyPr/>
                    <a:lstStyle/>
                    <a:p>
                      <a:pPr algn="ctr">
                        <a:lnSpc>
                          <a:spcPct val="107000"/>
                        </a:lnSpc>
                        <a:spcAft>
                          <a:spcPts val="0"/>
                        </a:spcAft>
                      </a:pPr>
                      <a:r>
                        <a:rPr lang="en-US" sz="1600" b="1" dirty="0" smtClean="0">
                          <a:solidFill>
                            <a:schemeClr val="bg1"/>
                          </a:solidFill>
                          <a:effectLst/>
                          <a:latin typeface="+mj-lt"/>
                          <a:ea typeface="+mn-ea"/>
                          <a:cs typeface="+mn-cs"/>
                        </a:rPr>
                        <a:t>14.7</a:t>
                      </a:r>
                      <a:endParaRPr lang="it-IT"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600" b="1" dirty="0" smtClean="0">
                          <a:solidFill>
                            <a:schemeClr val="bg1"/>
                          </a:solidFill>
                          <a:effectLst/>
                          <a:latin typeface="+mj-lt"/>
                          <a:ea typeface="+mn-ea"/>
                          <a:cs typeface="+mn-cs"/>
                        </a:rPr>
                        <a:t>14.7</a:t>
                      </a:r>
                      <a:endParaRPr lang="it-IT"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r>
              <a:tr h="322574">
                <a:tc>
                  <a:txBody>
                    <a:bodyPr/>
                    <a:lstStyle/>
                    <a:p>
                      <a:pPr>
                        <a:lnSpc>
                          <a:spcPct val="107000"/>
                        </a:lnSpc>
                        <a:spcAft>
                          <a:spcPts val="0"/>
                        </a:spcAft>
                      </a:pPr>
                      <a:r>
                        <a:rPr lang="en-US" sz="1600" b="1">
                          <a:effectLst/>
                          <a:latin typeface="+mj-lt"/>
                        </a:rPr>
                        <a:t>Austria</a:t>
                      </a:r>
                      <a:endParaRPr lang="it-IT" sz="1600" b="1">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r>
                        <a:rPr lang="it-IT" sz="1600" b="1" dirty="0" err="1" smtClean="0">
                          <a:solidFill>
                            <a:schemeClr val="bg1"/>
                          </a:solidFill>
                          <a:latin typeface="+mj-lt"/>
                        </a:rPr>
                        <a:t>FPOe</a:t>
                      </a:r>
                      <a:endParaRPr lang="it-IT" sz="1600" b="1" dirty="0">
                        <a:solidFill>
                          <a:schemeClr val="bg1"/>
                        </a:solidFill>
                        <a:latin typeface="+mj-lt"/>
                      </a:endParaRPr>
                    </a:p>
                  </a:txBody>
                  <a:tcPr marL="68580" marR="68580" marT="0" marB="0">
                    <a:solidFill>
                      <a:schemeClr val="accent1"/>
                    </a:solidFill>
                  </a:tcPr>
                </a:tc>
                <a:tc>
                  <a:txBody>
                    <a:bodyPr/>
                    <a:lstStyle/>
                    <a:p>
                      <a:pPr algn="ctr">
                        <a:lnSpc>
                          <a:spcPct val="107000"/>
                        </a:lnSpc>
                        <a:spcAft>
                          <a:spcPts val="0"/>
                        </a:spcAft>
                      </a:pPr>
                      <a:r>
                        <a:rPr lang="en-US" sz="1600" b="1" dirty="0" smtClean="0">
                          <a:solidFill>
                            <a:schemeClr val="bg1"/>
                          </a:solidFill>
                          <a:effectLst/>
                          <a:latin typeface="+mj-lt"/>
                        </a:rPr>
                        <a:t>19.7</a:t>
                      </a:r>
                      <a:endParaRPr lang="it-IT"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600" b="1" dirty="0" smtClean="0">
                          <a:solidFill>
                            <a:schemeClr val="bg1"/>
                          </a:solidFill>
                          <a:effectLst/>
                          <a:latin typeface="+mj-lt"/>
                          <a:ea typeface="+mn-ea"/>
                          <a:cs typeface="+mn-cs"/>
                        </a:rPr>
                        <a:t>12.7</a:t>
                      </a:r>
                      <a:endParaRPr lang="it-IT"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r>
              <a:tr h="322574">
                <a:tc>
                  <a:txBody>
                    <a:bodyPr/>
                    <a:lstStyle/>
                    <a:p>
                      <a:pPr>
                        <a:lnSpc>
                          <a:spcPct val="107000"/>
                        </a:lnSpc>
                        <a:spcAft>
                          <a:spcPts val="0"/>
                        </a:spcAft>
                      </a:pPr>
                      <a:r>
                        <a:rPr lang="it-IT" sz="1600" b="1" dirty="0" err="1" smtClean="0">
                          <a:effectLst/>
                          <a:latin typeface="+mj-lt"/>
                          <a:ea typeface="Calibri" panose="020F0502020204030204" pitchFamily="34" charset="0"/>
                          <a:cs typeface="Times New Roman" panose="02020603050405020304" pitchFamily="18" charset="0"/>
                        </a:rPr>
                        <a:t>Netherlands</a:t>
                      </a:r>
                      <a:endParaRPr lang="it-IT" sz="1600" b="1"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r>
                        <a:rPr lang="it-IT" sz="1600" b="1" dirty="0" smtClean="0">
                          <a:solidFill>
                            <a:schemeClr val="bg1"/>
                          </a:solidFill>
                          <a:latin typeface="+mj-lt"/>
                        </a:rPr>
                        <a:t>PVV</a:t>
                      </a:r>
                      <a:endParaRPr lang="it-IT" sz="1600" b="1" dirty="0">
                        <a:solidFill>
                          <a:schemeClr val="bg1"/>
                        </a:solidFill>
                        <a:latin typeface="+mj-lt"/>
                      </a:endParaRPr>
                    </a:p>
                  </a:txBody>
                  <a:tcPr marL="68580" marR="68580" marT="0" marB="0">
                    <a:solidFill>
                      <a:schemeClr val="accent1"/>
                    </a:solidFill>
                  </a:tcPr>
                </a:tc>
                <a:tc>
                  <a:txBody>
                    <a:bodyPr/>
                    <a:lstStyle/>
                    <a:p>
                      <a:pPr algn="ctr">
                        <a:lnSpc>
                          <a:spcPct val="107000"/>
                        </a:lnSpc>
                        <a:spcAft>
                          <a:spcPts val="0"/>
                        </a:spcAft>
                      </a:pPr>
                      <a:r>
                        <a:rPr lang="en-US" sz="1600" b="1" dirty="0" smtClean="0">
                          <a:solidFill>
                            <a:schemeClr val="bg1"/>
                          </a:solidFill>
                          <a:effectLst/>
                          <a:latin typeface="+mj-lt"/>
                          <a:ea typeface="+mn-ea"/>
                          <a:cs typeface="+mn-cs"/>
                        </a:rPr>
                        <a:t>13.3</a:t>
                      </a:r>
                      <a:endParaRPr lang="it-IT"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US" sz="1600" b="1" dirty="0" smtClean="0">
                          <a:solidFill>
                            <a:schemeClr val="bg1"/>
                          </a:solidFill>
                          <a:effectLst/>
                          <a:latin typeface="+mj-lt"/>
                          <a:ea typeface="+mn-ea"/>
                          <a:cs typeface="+mn-cs"/>
                        </a:rPr>
                        <a:t>16.7</a:t>
                      </a:r>
                      <a:endParaRPr lang="it-IT"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1"/>
                    </a:solidFill>
                  </a:tcPr>
                </a:tc>
              </a:tr>
            </a:tbl>
          </a:graphicData>
        </a:graphic>
      </p:graphicFrame>
      <p:sp>
        <p:nvSpPr>
          <p:cNvPr id="6" name="CasellaDiTesto 5"/>
          <p:cNvSpPr txBox="1"/>
          <p:nvPr/>
        </p:nvSpPr>
        <p:spPr>
          <a:xfrm>
            <a:off x="683568" y="5733256"/>
            <a:ext cx="1999393" cy="738664"/>
          </a:xfrm>
          <a:prstGeom prst="rect">
            <a:avLst/>
          </a:prstGeom>
          <a:noFill/>
        </p:spPr>
        <p:txBody>
          <a:bodyPr wrap="none" rtlCol="0">
            <a:spAutoFit/>
          </a:bodyPr>
          <a:lstStyle/>
          <a:p>
            <a:pPr lvl="0"/>
            <a:endParaRPr lang="en-US" altLang="it-IT" sz="1200" dirty="0" smtClean="0">
              <a:latin typeface="+mj-lt"/>
              <a:ea typeface="Calibri" panose="020F0502020204030204" pitchFamily="34" charset="0"/>
              <a:cs typeface="Times New Roman" panose="02020603050405020304" pitchFamily="18" charset="0"/>
            </a:endParaRPr>
          </a:p>
          <a:p>
            <a:pPr lvl="0"/>
            <a:r>
              <a:rPr lang="en-US" altLang="it-IT" sz="1200" dirty="0" smtClean="0">
                <a:latin typeface="+mj-lt"/>
                <a:ea typeface="Calibri" panose="020F0502020204030204" pitchFamily="34" charset="0"/>
                <a:cs typeface="Times New Roman" panose="02020603050405020304" pitchFamily="18" charset="0"/>
              </a:rPr>
              <a:t>Source</a:t>
            </a:r>
            <a:r>
              <a:rPr lang="en-US" altLang="it-IT" sz="1200" dirty="0">
                <a:latin typeface="+mj-lt"/>
                <a:ea typeface="Calibri" panose="020F0502020204030204" pitchFamily="34" charset="0"/>
                <a:cs typeface="Times New Roman" panose="02020603050405020304" pitchFamily="18" charset="0"/>
              </a:rPr>
              <a:t>:</a:t>
            </a:r>
            <a:r>
              <a:rPr lang="en-US" altLang="it-IT" sz="1200" dirty="0" smtClean="0">
                <a:latin typeface="+mj-lt"/>
                <a:ea typeface="Calibri" panose="020F0502020204030204" pitchFamily="34" charset="0"/>
                <a:cs typeface="Times New Roman" panose="02020603050405020304" pitchFamily="18" charset="0"/>
              </a:rPr>
              <a:t> European Parliament</a:t>
            </a:r>
            <a:endParaRPr lang="en-US" altLang="it-IT" sz="1200" dirty="0" smtClean="0">
              <a:latin typeface="+mj-lt"/>
            </a:endParaRPr>
          </a:p>
          <a:p>
            <a:endParaRPr lang="it-IT" dirty="0"/>
          </a:p>
        </p:txBody>
      </p:sp>
      <p:pic>
        <p:nvPicPr>
          <p:cNvPr id="5" name="Picture 2" descr="Z:\LOGHI\loghi fieri\logo fieri\logo_fieri_più legge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093296"/>
            <a:ext cx="1143199" cy="64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308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1475656" y="502562"/>
            <a:ext cx="5976664" cy="634082"/>
          </a:xfrm>
        </p:spPr>
        <p:txBody>
          <a:bodyPr/>
          <a:lstStyle/>
          <a:p>
            <a:pPr algn="ctr"/>
            <a:r>
              <a:rPr lang="it-IT" sz="3200" b="1" dirty="0" err="1" smtClean="0">
                <a:solidFill>
                  <a:schemeClr val="tx1"/>
                </a:solidFill>
              </a:rPr>
              <a:t>Potential</a:t>
            </a:r>
            <a:r>
              <a:rPr lang="it-IT" sz="3200" b="1" dirty="0" smtClean="0">
                <a:solidFill>
                  <a:schemeClr val="tx1"/>
                </a:solidFill>
              </a:rPr>
              <a:t> </a:t>
            </a:r>
            <a:r>
              <a:rPr lang="it-IT" sz="3200" b="1" dirty="0" err="1" smtClean="0">
                <a:solidFill>
                  <a:schemeClr val="tx1"/>
                </a:solidFill>
              </a:rPr>
              <a:t>liberal</a:t>
            </a:r>
            <a:r>
              <a:rPr lang="it-IT" sz="3200" b="1" dirty="0" smtClean="0">
                <a:solidFill>
                  <a:schemeClr val="tx1"/>
                </a:solidFill>
              </a:rPr>
              <a:t> </a:t>
            </a:r>
            <a:r>
              <a:rPr lang="it-IT" sz="3200" b="1" dirty="0" err="1" smtClean="0">
                <a:solidFill>
                  <a:schemeClr val="tx1"/>
                </a:solidFill>
              </a:rPr>
              <a:t>counterweights</a:t>
            </a:r>
            <a:endParaRPr lang="it-IT" sz="3200" b="1" dirty="0">
              <a:solidFill>
                <a:schemeClr val="tx1"/>
              </a:solidFill>
            </a:endParaRPr>
          </a:p>
        </p:txBody>
      </p:sp>
      <p:sp>
        <p:nvSpPr>
          <p:cNvPr id="9" name="Segnaposto contenuto 2"/>
          <p:cNvSpPr txBox="1">
            <a:spLocks/>
          </p:cNvSpPr>
          <p:nvPr/>
        </p:nvSpPr>
        <p:spPr>
          <a:xfrm>
            <a:off x="2079877" y="1556792"/>
            <a:ext cx="5040561" cy="4200794"/>
          </a:xfrm>
          <a:prstGeom prst="rect">
            <a:avLst/>
          </a:prstGeom>
        </p:spPr>
        <p:txBody>
          <a:bodyPr/>
          <a:lstStyle>
            <a:lvl1pPr marL="342900" indent="-342900" algn="l" rtl="0" eaLnBrk="1" fontAlgn="base" hangingPunct="1">
              <a:spcBef>
                <a:spcPct val="20000"/>
              </a:spcBef>
              <a:spcAft>
                <a:spcPct val="0"/>
              </a:spcAft>
              <a:buClr>
                <a:schemeClr val="bg2"/>
              </a:buClr>
              <a:buSzPct val="75000"/>
              <a:buFont typeface="Wingdings" pitchFamily="2" charset="2"/>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cs typeface="+mn-cs"/>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9pPr>
          </a:lstStyle>
          <a:p>
            <a:pPr>
              <a:buFont typeface="Wingdings" panose="05000000000000000000" pitchFamily="2" charset="2"/>
              <a:buChar char="q"/>
            </a:pPr>
            <a:r>
              <a:rPr lang="it-IT" sz="2400" kern="0" dirty="0" smtClean="0">
                <a:latin typeface="+mj-lt"/>
              </a:rPr>
              <a:t>CONSTITUTIONAL RIGHTS AND COURTS</a:t>
            </a:r>
          </a:p>
          <a:p>
            <a:pPr>
              <a:buFont typeface="Wingdings" panose="05000000000000000000" pitchFamily="2" charset="2"/>
              <a:buChar char="q"/>
            </a:pPr>
            <a:endParaRPr lang="it-IT" sz="2400" kern="0" dirty="0" smtClean="0">
              <a:latin typeface="+mj-lt"/>
            </a:endParaRPr>
          </a:p>
          <a:p>
            <a:pPr>
              <a:buFont typeface="Wingdings" panose="05000000000000000000" pitchFamily="2" charset="2"/>
              <a:buChar char="q"/>
            </a:pPr>
            <a:r>
              <a:rPr lang="it-IT" sz="2400" kern="0" dirty="0" smtClean="0">
                <a:latin typeface="+mj-lt"/>
              </a:rPr>
              <a:t>INTERNATIONAL CHARTS AND COURTS</a:t>
            </a:r>
          </a:p>
          <a:p>
            <a:pPr>
              <a:buFont typeface="Wingdings" panose="05000000000000000000" pitchFamily="2" charset="2"/>
              <a:buChar char="q"/>
            </a:pPr>
            <a:endParaRPr lang="it-IT" sz="2400" kern="0" dirty="0" smtClean="0">
              <a:latin typeface="+mj-lt"/>
            </a:endParaRPr>
          </a:p>
          <a:p>
            <a:pPr>
              <a:buFont typeface="Wingdings" panose="05000000000000000000" pitchFamily="2" charset="2"/>
              <a:buChar char="q"/>
            </a:pPr>
            <a:r>
              <a:rPr lang="it-IT" sz="2400" kern="0" dirty="0" smtClean="0">
                <a:latin typeface="+mj-lt"/>
              </a:rPr>
              <a:t>MARKET FORCES</a:t>
            </a:r>
          </a:p>
          <a:p>
            <a:pPr>
              <a:buFont typeface="Wingdings" panose="05000000000000000000" pitchFamily="2" charset="2"/>
              <a:buChar char="q"/>
            </a:pPr>
            <a:endParaRPr lang="it-IT" sz="2400" kern="0" dirty="0" smtClean="0">
              <a:latin typeface="+mj-lt"/>
            </a:endParaRPr>
          </a:p>
          <a:p>
            <a:pPr>
              <a:buFont typeface="Wingdings" panose="05000000000000000000" pitchFamily="2" charset="2"/>
              <a:buChar char="q"/>
            </a:pPr>
            <a:r>
              <a:rPr lang="it-IT" sz="2400" kern="0" dirty="0" smtClean="0">
                <a:latin typeface="+mj-lt"/>
              </a:rPr>
              <a:t>ORGANIZED CIVIL SOCIETY AND ADVOCACY</a:t>
            </a:r>
          </a:p>
          <a:p>
            <a:pPr algn="ctr">
              <a:buFont typeface="Wingdings" panose="05000000000000000000" pitchFamily="2" charset="2"/>
              <a:buChar char="q"/>
            </a:pPr>
            <a:endParaRPr lang="it-IT" sz="2400" kern="0" dirty="0">
              <a:latin typeface="+mj-lt"/>
            </a:endParaRPr>
          </a:p>
        </p:txBody>
      </p:sp>
      <p:pic>
        <p:nvPicPr>
          <p:cNvPr id="4" name="Picture 2" descr="Z:\LOGHI\loghi fieri\logo fieri\logo_fieri_più legge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093296"/>
            <a:ext cx="1143199" cy="64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23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64608" y="444684"/>
            <a:ext cx="8229600" cy="1143000"/>
          </a:xfrm>
        </p:spPr>
        <p:txBody>
          <a:bodyPr/>
          <a:lstStyle/>
          <a:p>
            <a:pPr algn="ctr"/>
            <a:r>
              <a:rPr lang="en-GB" sz="3200" b="1" dirty="0" smtClean="0">
                <a:solidFill>
                  <a:schemeClr val="tx1"/>
                </a:solidFill>
              </a:rPr>
              <a:t>Take the demos seriously: </a:t>
            </a:r>
            <a:br>
              <a:rPr lang="en-GB" sz="3200" b="1" dirty="0" smtClean="0">
                <a:solidFill>
                  <a:schemeClr val="tx1"/>
                </a:solidFill>
              </a:rPr>
            </a:br>
            <a:r>
              <a:rPr lang="en-GB" sz="3200" b="1" dirty="0" smtClean="0">
                <a:solidFill>
                  <a:schemeClr val="tx1"/>
                </a:solidFill>
              </a:rPr>
              <a:t>a moral and political obligation</a:t>
            </a:r>
            <a:endParaRPr lang="en-GB" sz="3200" b="1" dirty="0">
              <a:solidFill>
                <a:schemeClr val="tx1"/>
              </a:solidFill>
            </a:endParaRPr>
          </a:p>
        </p:txBody>
      </p:sp>
      <p:sp>
        <p:nvSpPr>
          <p:cNvPr id="3" name="Titolo 1"/>
          <p:cNvSpPr txBox="1">
            <a:spLocks/>
          </p:cNvSpPr>
          <p:nvPr/>
        </p:nvSpPr>
        <p:spPr>
          <a:xfrm>
            <a:off x="755576" y="2348880"/>
            <a:ext cx="7130752" cy="3217986"/>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schemeClr val="tx1"/>
              </a:solidFill>
              <a:effectLst/>
              <a:uLnTx/>
              <a:uFillTx/>
              <a:latin typeface="+mj-lt"/>
              <a:ea typeface="+mj-ea"/>
              <a:cs typeface="+mj-cs"/>
            </a:endParaRPr>
          </a:p>
        </p:txBody>
      </p:sp>
      <p:sp>
        <p:nvSpPr>
          <p:cNvPr id="4" name="Titolo 1"/>
          <p:cNvSpPr txBox="1">
            <a:spLocks/>
          </p:cNvSpPr>
          <p:nvPr/>
        </p:nvSpPr>
        <p:spPr>
          <a:xfrm>
            <a:off x="464608" y="2204864"/>
            <a:ext cx="8229600" cy="2592288"/>
          </a:xfrm>
          <a:prstGeom prst="rect">
            <a:avLst/>
          </a:prstGeom>
        </p:spPr>
        <p:txBody>
          <a:bodyPr/>
          <a:lstStyle/>
          <a:p>
            <a:pPr lvl="0" algn="ctr" fontAlgn="base">
              <a:spcBef>
                <a:spcPct val="0"/>
              </a:spcBef>
              <a:spcAft>
                <a:spcPct val="0"/>
              </a:spcAft>
            </a:pPr>
            <a:r>
              <a:rPr lang="en-GB" sz="3200" dirty="0" smtClean="0">
                <a:latin typeface="+mj-lt"/>
              </a:rPr>
              <a:t>In my country and in other self-styled democracies, can we just rely upon liberal  counter-weights to the majority will? </a:t>
            </a:r>
          </a:p>
          <a:p>
            <a:pPr lvl="0" algn="ctr" fontAlgn="base">
              <a:spcBef>
                <a:spcPct val="0"/>
              </a:spcBef>
              <a:spcAft>
                <a:spcPct val="0"/>
              </a:spcAft>
            </a:pPr>
            <a:endParaRPr lang="en-GB" sz="3200" dirty="0" smtClean="0">
              <a:latin typeface="+mj-lt"/>
            </a:endParaRPr>
          </a:p>
          <a:p>
            <a:pPr lvl="0" algn="ctr" fontAlgn="base">
              <a:spcBef>
                <a:spcPct val="0"/>
              </a:spcBef>
              <a:spcAft>
                <a:spcPct val="0"/>
              </a:spcAft>
            </a:pPr>
            <a:r>
              <a:rPr lang="en-GB" sz="3200" dirty="0" smtClean="0">
                <a:latin typeface="+mj-lt"/>
              </a:rPr>
              <a:t>Is this not a fragile and quite unfair remedy?</a:t>
            </a:r>
          </a:p>
          <a:p>
            <a:pPr lvl="0" algn="ctr" fontAlgn="base">
              <a:spcBef>
                <a:spcPct val="0"/>
              </a:spcBef>
              <a:spcAft>
                <a:spcPct val="0"/>
              </a:spcAft>
            </a:pPr>
            <a:r>
              <a:rPr lang="en-GB" sz="3200" dirty="0" smtClean="0">
                <a:latin typeface="+mj-lt"/>
              </a:rPr>
              <a:t> </a:t>
            </a:r>
          </a:p>
          <a:p>
            <a:pPr lvl="0" algn="ctr" fontAlgn="base">
              <a:spcBef>
                <a:spcPct val="0"/>
              </a:spcBef>
              <a:spcAft>
                <a:spcPct val="0"/>
              </a:spcAft>
            </a:pPr>
            <a:r>
              <a:rPr kumimoji="0" lang="en-GB" sz="3200" i="0" u="none" strike="noStrike" kern="0" cap="none" spc="0" normalizeH="0" baseline="0" noProof="0" dirty="0" smtClean="0">
                <a:ln>
                  <a:noFill/>
                </a:ln>
                <a:solidFill>
                  <a:schemeClr val="tx1"/>
                </a:solidFill>
                <a:effectLst/>
                <a:uLnTx/>
                <a:uFillTx/>
                <a:latin typeface="+mj-lt"/>
                <a:ea typeface="+mj-ea"/>
                <a:cs typeface="+mj-cs"/>
              </a:rPr>
              <a:t>And, above all, will it last?</a:t>
            </a:r>
          </a:p>
          <a:p>
            <a:pPr lvl="0" algn="ctr" fontAlgn="base">
              <a:spcBef>
                <a:spcPct val="0"/>
              </a:spcBef>
              <a:spcAft>
                <a:spcPct val="0"/>
              </a:spcAft>
            </a:pPr>
            <a:endParaRPr lang="en-GB" sz="3200" kern="0" dirty="0">
              <a:latin typeface="+mj-lt"/>
              <a:ea typeface="+mj-ea"/>
              <a:cs typeface="+mj-cs"/>
            </a:endParaRPr>
          </a:p>
          <a:p>
            <a:pPr lvl="0" algn="ctr" fontAlgn="base">
              <a:spcBef>
                <a:spcPct val="0"/>
              </a:spcBef>
              <a:spcAft>
                <a:spcPct val="0"/>
              </a:spcAft>
            </a:pPr>
            <a:r>
              <a:rPr kumimoji="0" lang="en-GB" sz="3200" i="0" u="none" strike="noStrike" kern="0" cap="none" spc="0" normalizeH="0" baseline="0" noProof="0" dirty="0" smtClean="0">
                <a:ln>
                  <a:noFill/>
                </a:ln>
                <a:solidFill>
                  <a:schemeClr val="tx1"/>
                </a:solidFill>
                <a:effectLst/>
                <a:uLnTx/>
                <a:uFillTx/>
                <a:latin typeface="+mj-lt"/>
                <a:ea typeface="+mj-ea"/>
                <a:cs typeface="+mj-cs"/>
              </a:rPr>
              <a:t> </a:t>
            </a:r>
            <a:endParaRPr kumimoji="0" lang="en-GB" sz="3200" i="0" u="none" strike="noStrike" kern="0" cap="none" spc="0" normalizeH="0" baseline="0" noProof="0" dirty="0">
              <a:ln>
                <a:noFill/>
              </a:ln>
              <a:solidFill>
                <a:schemeClr val="tx1"/>
              </a:solidFill>
              <a:effectLst/>
              <a:uLnTx/>
              <a:uFillTx/>
              <a:latin typeface="+mj-lt"/>
              <a:ea typeface="+mj-ea"/>
              <a:cs typeface="+mj-cs"/>
            </a:endParaRPr>
          </a:p>
        </p:txBody>
      </p:sp>
      <p:pic>
        <p:nvPicPr>
          <p:cNvPr id="5" name="Picture 2" descr="Z:\LOGHI\loghi fieri\logo fieri\logo_fieri_più legge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093296"/>
            <a:ext cx="1143199" cy="64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237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15616" y="188640"/>
            <a:ext cx="6912768" cy="720080"/>
          </a:xfrm>
        </p:spPr>
        <p:txBody>
          <a:bodyPr anchor="t"/>
          <a:lstStyle/>
          <a:p>
            <a:pPr algn="ctr"/>
            <a:r>
              <a:rPr lang="en-GB" sz="3200" b="1" spc="-100" dirty="0" smtClean="0">
                <a:solidFill>
                  <a:schemeClr val="tx1"/>
                </a:solidFill>
              </a:rPr>
              <a:t>My presentation at a glance...</a:t>
            </a:r>
            <a:endParaRPr lang="en-GB" sz="3200" b="1" spc="-100" dirty="0">
              <a:solidFill>
                <a:schemeClr val="tx1"/>
              </a:solidFill>
            </a:endParaRPr>
          </a:p>
        </p:txBody>
      </p:sp>
      <p:sp>
        <p:nvSpPr>
          <p:cNvPr id="3" name="Sottotitolo 2"/>
          <p:cNvSpPr>
            <a:spLocks noGrp="1"/>
          </p:cNvSpPr>
          <p:nvPr>
            <p:ph type="subTitle" idx="1"/>
          </p:nvPr>
        </p:nvSpPr>
        <p:spPr>
          <a:xfrm>
            <a:off x="431540" y="1340768"/>
            <a:ext cx="8712968" cy="4464496"/>
          </a:xfrm>
        </p:spPr>
        <p:txBody>
          <a:bodyPr>
            <a:noAutofit/>
          </a:bodyPr>
          <a:lstStyle/>
          <a:p>
            <a:pPr marL="342900" indent="-342900" algn="l">
              <a:buFont typeface="Arial" panose="020B0604020202020204" pitchFamily="34" charset="0"/>
              <a:buChar char="•"/>
            </a:pPr>
            <a:r>
              <a:rPr lang="en-GB" spc="-100" dirty="0" smtClean="0">
                <a:latin typeface="+mj-lt"/>
                <a:ea typeface="+mj-ea"/>
                <a:cs typeface="+mj-cs"/>
              </a:rPr>
              <a:t>The “Matrix”</a:t>
            </a:r>
          </a:p>
          <a:p>
            <a:pPr marL="342900" indent="-342900" algn="l">
              <a:buFont typeface="Arial" panose="020B0604020202020204" pitchFamily="34" charset="0"/>
              <a:buChar char="•"/>
            </a:pPr>
            <a:r>
              <a:rPr lang="en-GB" spc="-100" dirty="0" smtClean="0">
                <a:latin typeface="+mj-lt"/>
                <a:ea typeface="+mj-ea"/>
                <a:cs typeface="+mj-cs"/>
              </a:rPr>
              <a:t>Current </a:t>
            </a:r>
            <a:r>
              <a:rPr lang="en-GB" spc="-100" dirty="0" smtClean="0">
                <a:latin typeface="+mj-lt"/>
              </a:rPr>
              <a:t>challenges to </a:t>
            </a:r>
            <a:r>
              <a:rPr lang="en-GB" spc="-100" dirty="0" smtClean="0">
                <a:latin typeface="+mj-lt"/>
                <a:ea typeface="+mj-ea"/>
                <a:cs typeface="+mj-cs"/>
              </a:rPr>
              <a:t>the Matrix  features across Europe</a:t>
            </a:r>
          </a:p>
          <a:p>
            <a:pPr marL="342900" indent="-342900" algn="l">
              <a:buFont typeface="Arial" panose="020B0604020202020204" pitchFamily="34" charset="0"/>
              <a:buChar char="•"/>
            </a:pPr>
            <a:r>
              <a:rPr lang="en-US" spc="-100" dirty="0">
                <a:latin typeface="+mj-lt"/>
                <a:ea typeface="+mj-ea"/>
                <a:cs typeface="+mj-cs"/>
              </a:rPr>
              <a:t>Tightening (and not just tightening</a:t>
            </a:r>
            <a:r>
              <a:rPr lang="en-US" spc="-100" dirty="0" smtClean="0">
                <a:latin typeface="+mj-lt"/>
                <a:ea typeface="+mj-ea"/>
                <a:cs typeface="+mj-cs"/>
              </a:rPr>
              <a:t>) policies </a:t>
            </a:r>
            <a:r>
              <a:rPr lang="en-US" spc="-100" dirty="0">
                <a:latin typeface="+mj-lt"/>
                <a:ea typeface="+mj-ea"/>
                <a:cs typeface="+mj-cs"/>
              </a:rPr>
              <a:t>in recent years</a:t>
            </a:r>
          </a:p>
          <a:p>
            <a:pPr marL="342900" indent="-342900" algn="l">
              <a:buFont typeface="Arial" panose="020B0604020202020204" pitchFamily="34" charset="0"/>
              <a:buChar char="•"/>
            </a:pPr>
            <a:r>
              <a:rPr lang="en-GB" spc="-100" dirty="0" smtClean="0">
                <a:latin typeface="+mj-lt"/>
                <a:ea typeface="+mj-ea"/>
                <a:cs typeface="+mj-cs"/>
              </a:rPr>
              <a:t>Rising anti-immigrant opinions &amp; parties</a:t>
            </a:r>
          </a:p>
          <a:p>
            <a:pPr marL="342900" indent="-342900" algn="l">
              <a:buFont typeface="Arial" panose="020B0604020202020204" pitchFamily="34" charset="0"/>
              <a:buChar char="•"/>
            </a:pPr>
            <a:r>
              <a:rPr lang="en-GB" spc="-100" dirty="0" smtClean="0">
                <a:latin typeface="+mj-lt"/>
                <a:ea typeface="+mj-ea"/>
                <a:cs typeface="+mj-cs"/>
              </a:rPr>
              <a:t>A special focus on Italy </a:t>
            </a:r>
          </a:p>
          <a:p>
            <a:pPr marL="342900" indent="-342900" algn="l">
              <a:buFont typeface="Arial" panose="020B0604020202020204" pitchFamily="34" charset="0"/>
              <a:buChar char="•"/>
            </a:pPr>
            <a:r>
              <a:rPr lang="en-GB" spc="-100" dirty="0" smtClean="0">
                <a:latin typeface="+mj-lt"/>
                <a:ea typeface="+mj-ea"/>
                <a:cs typeface="+mj-cs"/>
              </a:rPr>
              <a:t>Fragility of the ‘liberal’ counterweights</a:t>
            </a:r>
          </a:p>
          <a:p>
            <a:pPr marL="342900" indent="-342900" algn="l">
              <a:buFont typeface="Arial" panose="020B0604020202020204" pitchFamily="34" charset="0"/>
              <a:buChar char="•"/>
            </a:pPr>
            <a:r>
              <a:rPr lang="en-GB" spc="-100" dirty="0" smtClean="0">
                <a:latin typeface="+mj-lt"/>
                <a:ea typeface="+mj-ea"/>
                <a:cs typeface="+mj-cs"/>
              </a:rPr>
              <a:t>In need of fairer relations with the demos: a political answer </a:t>
            </a:r>
          </a:p>
          <a:p>
            <a:pPr algn="l"/>
            <a:endParaRPr lang="en-GB" sz="2400" spc="-100" dirty="0" smtClean="0">
              <a:latin typeface="+mj-lt"/>
              <a:ea typeface="+mj-ea"/>
              <a:cs typeface="+mj-cs"/>
            </a:endParaRPr>
          </a:p>
        </p:txBody>
      </p:sp>
      <p:pic>
        <p:nvPicPr>
          <p:cNvPr id="6" name="Picture 2" descr="Z:\LOGHI\loghi fieri\logo fieri\logo_fieri_più legge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093296"/>
            <a:ext cx="1143199" cy="64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448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p:cNvSpPr txBox="1"/>
          <p:nvPr/>
        </p:nvSpPr>
        <p:spPr>
          <a:xfrm>
            <a:off x="778902" y="166238"/>
            <a:ext cx="8280919" cy="1077218"/>
          </a:xfrm>
          <a:prstGeom prst="rect">
            <a:avLst/>
          </a:prstGeom>
          <a:noFill/>
        </p:spPr>
        <p:txBody>
          <a:bodyPr wrap="square" rtlCol="0">
            <a:spAutoFit/>
          </a:bodyPr>
          <a:lstStyle/>
          <a:p>
            <a:pPr algn="ctr"/>
            <a:r>
              <a:rPr lang="en-US" sz="3200" b="1" dirty="0" smtClean="0">
                <a:solidFill>
                  <a:prstClr val="black"/>
                </a:solidFill>
                <a:latin typeface="+mj-lt"/>
              </a:rPr>
              <a:t>Pericles’ oration.</a:t>
            </a:r>
            <a:br>
              <a:rPr lang="en-US" sz="3200" b="1" dirty="0" smtClean="0">
                <a:solidFill>
                  <a:prstClr val="black"/>
                </a:solidFill>
                <a:latin typeface="+mj-lt"/>
              </a:rPr>
            </a:br>
            <a:r>
              <a:rPr lang="en-US" sz="3200" b="1" dirty="0" smtClean="0">
                <a:solidFill>
                  <a:prstClr val="black"/>
                </a:solidFill>
                <a:latin typeface="+mj-lt"/>
              </a:rPr>
              <a:t>The </a:t>
            </a:r>
            <a:r>
              <a:rPr lang="en-US" sz="3200" b="1" dirty="0">
                <a:solidFill>
                  <a:prstClr val="black"/>
                </a:solidFill>
                <a:latin typeface="+mj-lt"/>
              </a:rPr>
              <a:t>d</a:t>
            </a:r>
            <a:r>
              <a:rPr lang="en-US" sz="3200" b="1" dirty="0" smtClean="0">
                <a:solidFill>
                  <a:prstClr val="black"/>
                </a:solidFill>
                <a:latin typeface="+mj-lt"/>
              </a:rPr>
              <a:t>emocratic Matrix &amp; its closures</a:t>
            </a:r>
            <a:endParaRPr lang="en-US" sz="3200" b="1" dirty="0">
              <a:solidFill>
                <a:prstClr val="black"/>
              </a:solidFill>
              <a:latin typeface="+mj-lt"/>
            </a:endParaRPr>
          </a:p>
        </p:txBody>
      </p:sp>
      <p:sp>
        <p:nvSpPr>
          <p:cNvPr id="3" name="CasellaDiTesto 2"/>
          <p:cNvSpPr txBox="1"/>
          <p:nvPr/>
        </p:nvSpPr>
        <p:spPr>
          <a:xfrm>
            <a:off x="3130498" y="1380750"/>
            <a:ext cx="5113910" cy="249299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it-IT" sz="2000" dirty="0">
                <a:latin typeface="+mj-lt"/>
              </a:rPr>
              <a:t>Cultural and </a:t>
            </a:r>
            <a:r>
              <a:rPr lang="it-IT" sz="2000" dirty="0" err="1">
                <a:latin typeface="+mj-lt"/>
              </a:rPr>
              <a:t>institutional</a:t>
            </a:r>
            <a:r>
              <a:rPr lang="it-IT" sz="2000" dirty="0">
                <a:latin typeface="+mj-lt"/>
              </a:rPr>
              <a:t> </a:t>
            </a:r>
            <a:r>
              <a:rPr lang="it-IT" sz="2000" dirty="0" err="1" smtClean="0">
                <a:latin typeface="+mj-lt"/>
              </a:rPr>
              <a:t>pride</a:t>
            </a:r>
            <a:endParaRPr lang="it-IT" sz="2000" dirty="0" smtClean="0">
              <a:latin typeface="+mj-lt"/>
            </a:endParaRPr>
          </a:p>
          <a:p>
            <a:pPr marL="285750" indent="-285750">
              <a:spcAft>
                <a:spcPts val="600"/>
              </a:spcAft>
              <a:buFont typeface="Arial" panose="020B0604020202020204" pitchFamily="34" charset="0"/>
              <a:buChar char="•"/>
            </a:pPr>
            <a:r>
              <a:rPr lang="it-IT" sz="2000" dirty="0" err="1" smtClean="0">
                <a:latin typeface="+mj-lt"/>
              </a:rPr>
              <a:t>Fear</a:t>
            </a:r>
            <a:r>
              <a:rPr lang="it-IT" sz="2000" dirty="0" smtClean="0">
                <a:latin typeface="+mj-lt"/>
              </a:rPr>
              <a:t> of </a:t>
            </a:r>
            <a:r>
              <a:rPr lang="it-IT" sz="2000" dirty="0" err="1" smtClean="0">
                <a:latin typeface="+mj-lt"/>
              </a:rPr>
              <a:t>attack</a:t>
            </a:r>
            <a:r>
              <a:rPr lang="it-IT" sz="2000" dirty="0" smtClean="0">
                <a:latin typeface="+mj-lt"/>
              </a:rPr>
              <a:t> by </a:t>
            </a:r>
            <a:r>
              <a:rPr lang="it-IT" sz="2000" dirty="0" err="1" smtClean="0">
                <a:latin typeface="+mj-lt"/>
              </a:rPr>
              <a:t>disloyal</a:t>
            </a:r>
            <a:r>
              <a:rPr lang="it-IT" sz="2000" dirty="0" smtClean="0">
                <a:latin typeface="+mj-lt"/>
              </a:rPr>
              <a:t> insiders </a:t>
            </a:r>
            <a:r>
              <a:rPr lang="it-IT" sz="2000" dirty="0" err="1" smtClean="0">
                <a:latin typeface="+mj-lt"/>
              </a:rPr>
              <a:t>backed</a:t>
            </a:r>
            <a:r>
              <a:rPr lang="it-IT" sz="2000" dirty="0" smtClean="0">
                <a:latin typeface="+mj-lt"/>
              </a:rPr>
              <a:t> by </a:t>
            </a:r>
            <a:r>
              <a:rPr lang="it-IT" sz="2000" dirty="0" err="1" smtClean="0">
                <a:latin typeface="+mj-lt"/>
              </a:rPr>
              <a:t>foreign</a:t>
            </a:r>
            <a:r>
              <a:rPr lang="it-IT" sz="2000" dirty="0" smtClean="0">
                <a:latin typeface="+mj-lt"/>
              </a:rPr>
              <a:t> </a:t>
            </a:r>
            <a:r>
              <a:rPr lang="it-IT" sz="2000" dirty="0" err="1" smtClean="0">
                <a:latin typeface="+mj-lt"/>
              </a:rPr>
              <a:t>undemocratic</a:t>
            </a:r>
            <a:r>
              <a:rPr lang="it-IT" sz="2000" dirty="0" smtClean="0">
                <a:latin typeface="+mj-lt"/>
              </a:rPr>
              <a:t> </a:t>
            </a:r>
            <a:r>
              <a:rPr lang="it-IT" sz="2000" dirty="0" err="1" smtClean="0">
                <a:latin typeface="+mj-lt"/>
              </a:rPr>
              <a:t>powers</a:t>
            </a:r>
            <a:r>
              <a:rPr lang="it-IT" sz="2000" dirty="0" smtClean="0">
                <a:latin typeface="+mj-lt"/>
              </a:rPr>
              <a:t> </a:t>
            </a:r>
          </a:p>
          <a:p>
            <a:pPr marL="285750" indent="-285750">
              <a:spcAft>
                <a:spcPts val="600"/>
              </a:spcAft>
              <a:buFont typeface="Arial" panose="020B0604020202020204" pitchFamily="34" charset="0"/>
              <a:buChar char="•"/>
            </a:pPr>
            <a:r>
              <a:rPr lang="it-IT" sz="2000" dirty="0" err="1" smtClean="0">
                <a:latin typeface="+mj-lt"/>
              </a:rPr>
              <a:t>Fear</a:t>
            </a:r>
            <a:r>
              <a:rPr lang="it-IT" sz="2000" dirty="0" smtClean="0">
                <a:latin typeface="+mj-lt"/>
              </a:rPr>
              <a:t> of </a:t>
            </a:r>
            <a:r>
              <a:rPr lang="it-IT" sz="2000" dirty="0" err="1" smtClean="0">
                <a:latin typeface="+mj-lt"/>
              </a:rPr>
              <a:t>barbaric</a:t>
            </a:r>
            <a:r>
              <a:rPr lang="it-IT" sz="2000" dirty="0" smtClean="0">
                <a:latin typeface="+mj-lt"/>
              </a:rPr>
              <a:t> </a:t>
            </a:r>
            <a:r>
              <a:rPr lang="it-IT" sz="2000" dirty="0" err="1" smtClean="0">
                <a:latin typeface="+mj-lt"/>
              </a:rPr>
              <a:t>inflows</a:t>
            </a:r>
            <a:endParaRPr lang="it-IT" sz="2000" dirty="0" smtClean="0">
              <a:latin typeface="+mj-lt"/>
            </a:endParaRPr>
          </a:p>
          <a:p>
            <a:pPr marL="285750" indent="-285750">
              <a:spcAft>
                <a:spcPts val="600"/>
              </a:spcAft>
              <a:buFont typeface="Arial" panose="020B0604020202020204" pitchFamily="34" charset="0"/>
              <a:buChar char="•"/>
            </a:pPr>
            <a:r>
              <a:rPr lang="it-IT" sz="2000" dirty="0" smtClean="0">
                <a:latin typeface="+mj-lt"/>
              </a:rPr>
              <a:t>State of war</a:t>
            </a:r>
          </a:p>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endParaRPr lang="it-IT" dirty="0"/>
          </a:p>
        </p:txBody>
      </p:sp>
      <p:sp>
        <p:nvSpPr>
          <p:cNvPr id="4" name="Parentesi quadra aperta 3"/>
          <p:cNvSpPr/>
          <p:nvPr/>
        </p:nvSpPr>
        <p:spPr>
          <a:xfrm>
            <a:off x="2586388" y="1518289"/>
            <a:ext cx="41313" cy="1443209"/>
          </a:xfrm>
          <a:prstGeom prst="leftBracket">
            <a:avLst/>
          </a:prstGeom>
          <a:ln w="158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 name="CasellaDiTesto 4"/>
          <p:cNvSpPr txBox="1"/>
          <p:nvPr/>
        </p:nvSpPr>
        <p:spPr>
          <a:xfrm>
            <a:off x="1403648" y="1340458"/>
            <a:ext cx="1107996" cy="1958141"/>
          </a:xfrm>
          <a:prstGeom prst="rect">
            <a:avLst/>
          </a:prstGeom>
          <a:noFill/>
        </p:spPr>
        <p:txBody>
          <a:bodyPr vert="vert270" wrap="square" rtlCol="0">
            <a:spAutoFit/>
          </a:bodyPr>
          <a:lstStyle/>
          <a:p>
            <a:pPr algn="ctr"/>
            <a:r>
              <a:rPr lang="it-IT" sz="2000" dirty="0" smtClean="0">
                <a:latin typeface="+mj-lt"/>
              </a:rPr>
              <a:t>Cultural and security </a:t>
            </a:r>
          </a:p>
          <a:p>
            <a:pPr algn="ctr"/>
            <a:r>
              <a:rPr lang="it-IT" sz="2000" dirty="0" err="1" smtClean="0">
                <a:latin typeface="+mj-lt"/>
              </a:rPr>
              <a:t>critical</a:t>
            </a:r>
            <a:r>
              <a:rPr lang="it-IT" sz="2000" dirty="0" smtClean="0">
                <a:latin typeface="+mj-lt"/>
              </a:rPr>
              <a:t> </a:t>
            </a:r>
            <a:r>
              <a:rPr lang="it-IT" sz="2000" dirty="0" err="1" smtClean="0">
                <a:latin typeface="+mj-lt"/>
              </a:rPr>
              <a:t>points</a:t>
            </a:r>
            <a:endParaRPr lang="it-IT" sz="2000" dirty="0">
              <a:latin typeface="+mj-lt"/>
            </a:endParaRPr>
          </a:p>
        </p:txBody>
      </p:sp>
      <p:sp>
        <p:nvSpPr>
          <p:cNvPr id="7" name="Freccia in giù 6"/>
          <p:cNvSpPr/>
          <p:nvPr/>
        </p:nvSpPr>
        <p:spPr>
          <a:xfrm>
            <a:off x="4923494" y="3065164"/>
            <a:ext cx="446183" cy="658368"/>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3130498" y="3840009"/>
            <a:ext cx="5257926" cy="400110"/>
          </a:xfrm>
          <a:prstGeom prst="rect">
            <a:avLst/>
          </a:prstGeom>
          <a:noFill/>
        </p:spPr>
        <p:txBody>
          <a:bodyPr wrap="square" rtlCol="0">
            <a:spAutoFit/>
          </a:bodyPr>
          <a:lstStyle/>
          <a:p>
            <a:pPr algn="ctr"/>
            <a:r>
              <a:rPr lang="it-IT" sz="2000" dirty="0" smtClean="0">
                <a:latin typeface="+mj-lt"/>
              </a:rPr>
              <a:t>Legal </a:t>
            </a:r>
            <a:r>
              <a:rPr lang="it-IT" sz="2000" dirty="0" err="1" smtClean="0">
                <a:latin typeface="+mj-lt"/>
              </a:rPr>
              <a:t>formalisation</a:t>
            </a:r>
            <a:r>
              <a:rPr lang="it-IT" sz="2000" dirty="0" smtClean="0">
                <a:latin typeface="+mj-lt"/>
              </a:rPr>
              <a:t> of </a:t>
            </a:r>
            <a:r>
              <a:rPr lang="it-IT" sz="2000" dirty="0" err="1" smtClean="0">
                <a:latin typeface="+mj-lt"/>
              </a:rPr>
              <a:t>citizenship</a:t>
            </a:r>
            <a:r>
              <a:rPr lang="it-IT" sz="2000" dirty="0" smtClean="0">
                <a:latin typeface="+mj-lt"/>
              </a:rPr>
              <a:t> (451 – 450 B.C.)</a:t>
            </a:r>
            <a:endParaRPr lang="it-IT" sz="2000" dirty="0">
              <a:latin typeface="+mj-lt"/>
            </a:endParaRPr>
          </a:p>
        </p:txBody>
      </p:sp>
      <p:sp>
        <p:nvSpPr>
          <p:cNvPr id="9" name="Freccia in su 8"/>
          <p:cNvSpPr/>
          <p:nvPr/>
        </p:nvSpPr>
        <p:spPr>
          <a:xfrm>
            <a:off x="4919362" y="4434124"/>
            <a:ext cx="454446" cy="672029"/>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3491880" y="5300158"/>
            <a:ext cx="3139808" cy="707886"/>
          </a:xfrm>
          <a:prstGeom prst="rect">
            <a:avLst/>
          </a:prstGeom>
          <a:noFill/>
        </p:spPr>
        <p:txBody>
          <a:bodyPr wrap="square" rtlCol="0">
            <a:spAutoFit/>
          </a:bodyPr>
          <a:lstStyle/>
          <a:p>
            <a:pPr algn="ctr"/>
            <a:r>
              <a:rPr lang="it-IT" sz="2000" dirty="0" smtClean="0">
                <a:latin typeface="+mj-lt"/>
              </a:rPr>
              <a:t>Proto-welfare </a:t>
            </a:r>
            <a:r>
              <a:rPr lang="it-IT" sz="2000" dirty="0" err="1" smtClean="0">
                <a:latin typeface="+mj-lt"/>
              </a:rPr>
              <a:t>protection</a:t>
            </a:r>
            <a:r>
              <a:rPr lang="it-IT" sz="2000" dirty="0" smtClean="0">
                <a:latin typeface="+mj-lt"/>
              </a:rPr>
              <a:t>: </a:t>
            </a:r>
            <a:r>
              <a:rPr lang="it-IT" sz="2000" dirty="0" err="1" smtClean="0">
                <a:latin typeface="+mj-lt"/>
              </a:rPr>
              <a:t>risks</a:t>
            </a:r>
            <a:r>
              <a:rPr lang="it-IT" sz="2000" dirty="0" smtClean="0">
                <a:latin typeface="+mj-lt"/>
              </a:rPr>
              <a:t> of </a:t>
            </a:r>
            <a:r>
              <a:rPr lang="it-IT" sz="2000" dirty="0" err="1" smtClean="0">
                <a:latin typeface="+mj-lt"/>
              </a:rPr>
              <a:t>overstretching</a:t>
            </a:r>
            <a:endParaRPr lang="it-IT" sz="2000" dirty="0">
              <a:latin typeface="+mj-lt"/>
            </a:endParaRPr>
          </a:p>
        </p:txBody>
      </p:sp>
      <p:sp>
        <p:nvSpPr>
          <p:cNvPr id="13" name="CasellaDiTesto 12"/>
          <p:cNvSpPr txBox="1"/>
          <p:nvPr/>
        </p:nvSpPr>
        <p:spPr>
          <a:xfrm>
            <a:off x="1987161" y="3536645"/>
            <a:ext cx="492443" cy="1266939"/>
          </a:xfrm>
          <a:prstGeom prst="rect">
            <a:avLst/>
          </a:prstGeom>
          <a:noFill/>
        </p:spPr>
        <p:txBody>
          <a:bodyPr vert="vert270" wrap="square" rtlCol="0">
            <a:spAutoFit/>
          </a:bodyPr>
          <a:lstStyle/>
          <a:p>
            <a:pPr algn="ctr"/>
            <a:r>
              <a:rPr lang="it-IT" sz="2000" dirty="0" smtClean="0">
                <a:latin typeface="+mj-lt"/>
              </a:rPr>
              <a:t>Junction</a:t>
            </a:r>
            <a:endParaRPr lang="it-IT" sz="2000" dirty="0">
              <a:latin typeface="+mj-lt"/>
            </a:endParaRPr>
          </a:p>
        </p:txBody>
      </p:sp>
      <p:sp>
        <p:nvSpPr>
          <p:cNvPr id="15" name="CasellaDiTesto 14"/>
          <p:cNvSpPr txBox="1"/>
          <p:nvPr/>
        </p:nvSpPr>
        <p:spPr>
          <a:xfrm>
            <a:off x="1371608" y="4843613"/>
            <a:ext cx="1107996" cy="1530044"/>
          </a:xfrm>
          <a:prstGeom prst="rect">
            <a:avLst/>
          </a:prstGeom>
          <a:noFill/>
        </p:spPr>
        <p:txBody>
          <a:bodyPr vert="vert270" wrap="square" rtlCol="0">
            <a:spAutoFit/>
          </a:bodyPr>
          <a:lstStyle/>
          <a:p>
            <a:pPr algn="ctr"/>
            <a:r>
              <a:rPr lang="it-IT" sz="2000" dirty="0" err="1" smtClean="0">
                <a:latin typeface="+mj-lt"/>
              </a:rPr>
              <a:t>Economic</a:t>
            </a:r>
            <a:r>
              <a:rPr lang="it-IT" sz="2000" dirty="0" smtClean="0">
                <a:latin typeface="+mj-lt"/>
              </a:rPr>
              <a:t> and fiscal </a:t>
            </a:r>
            <a:r>
              <a:rPr lang="it-IT" sz="2000" dirty="0" err="1" smtClean="0">
                <a:latin typeface="+mj-lt"/>
              </a:rPr>
              <a:t>critical</a:t>
            </a:r>
            <a:r>
              <a:rPr lang="it-IT" sz="2000" dirty="0" smtClean="0">
                <a:latin typeface="+mj-lt"/>
              </a:rPr>
              <a:t> </a:t>
            </a:r>
            <a:r>
              <a:rPr lang="it-IT" sz="2000" dirty="0" err="1" smtClean="0">
                <a:latin typeface="+mj-lt"/>
              </a:rPr>
              <a:t>points</a:t>
            </a:r>
            <a:endParaRPr lang="it-IT" sz="2000" dirty="0">
              <a:latin typeface="+mj-lt"/>
            </a:endParaRPr>
          </a:p>
        </p:txBody>
      </p:sp>
      <p:pic>
        <p:nvPicPr>
          <p:cNvPr id="16" name="Picture 2" descr="Z:\LOGHI\loghi fieri\logo fieri\logo_fieri_più legge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093296"/>
            <a:ext cx="1143199" cy="646018"/>
          </a:xfrm>
          <a:prstGeom prst="rect">
            <a:avLst/>
          </a:prstGeom>
          <a:noFill/>
          <a:extLst>
            <a:ext uri="{909E8E84-426E-40DD-AFC4-6F175D3DCCD1}">
              <a14:hiddenFill xmlns:a14="http://schemas.microsoft.com/office/drawing/2010/main">
                <a:solidFill>
                  <a:srgbClr val="FFFFFF"/>
                </a:solidFill>
              </a14:hiddenFill>
            </a:ext>
          </a:extLst>
        </p:spPr>
      </p:pic>
      <p:sp>
        <p:nvSpPr>
          <p:cNvPr id="17" name="Parentesi quadra aperta 16"/>
          <p:cNvSpPr/>
          <p:nvPr/>
        </p:nvSpPr>
        <p:spPr>
          <a:xfrm>
            <a:off x="2562218" y="3538364"/>
            <a:ext cx="45719" cy="1186780"/>
          </a:xfrm>
          <a:prstGeom prst="leftBracket">
            <a:avLst/>
          </a:prstGeom>
          <a:ln w="158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8" name="Parentesi quadra aperta 17"/>
          <p:cNvSpPr/>
          <p:nvPr/>
        </p:nvSpPr>
        <p:spPr>
          <a:xfrm>
            <a:off x="2544277" y="5015245"/>
            <a:ext cx="45719" cy="1186780"/>
          </a:xfrm>
          <a:prstGeom prst="leftBracket">
            <a:avLst/>
          </a:prstGeom>
          <a:ln w="158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014476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p:cNvSpPr txBox="1"/>
          <p:nvPr/>
        </p:nvSpPr>
        <p:spPr>
          <a:xfrm>
            <a:off x="2074167" y="1106693"/>
            <a:ext cx="5982832" cy="2698175"/>
          </a:xfrm>
          <a:prstGeom prst="rect">
            <a:avLst/>
          </a:prstGeom>
          <a:noFill/>
        </p:spPr>
        <p:txBody>
          <a:bodyPr wrap="square" rtlCol="0">
            <a:spAutoFit/>
          </a:bodyPr>
          <a:lstStyle/>
          <a:p>
            <a:pPr marL="295275" indent="-295275">
              <a:buFont typeface="Arial" panose="020B0604020202020204" pitchFamily="34" charset="0"/>
              <a:buChar char="•"/>
            </a:pPr>
            <a:r>
              <a:rPr lang="en-GB" sz="2000" dirty="0" smtClean="0">
                <a:solidFill>
                  <a:prstClr val="black"/>
                </a:solidFill>
                <a:latin typeface="+mj-lt"/>
              </a:rPr>
              <a:t>Cultural pride:  the “barbarians” are backward and  intolerant in the public and private spheres</a:t>
            </a:r>
          </a:p>
          <a:p>
            <a:pPr>
              <a:lnSpc>
                <a:spcPts val="1600"/>
              </a:lnSpc>
            </a:pPr>
            <a:endParaRPr lang="en-GB" sz="2000" dirty="0" smtClean="0">
              <a:solidFill>
                <a:prstClr val="black"/>
              </a:solidFill>
              <a:latin typeface="+mj-lt"/>
            </a:endParaRPr>
          </a:p>
          <a:p>
            <a:pPr marL="295275" indent="-295275">
              <a:buFont typeface="Arial" panose="020B0604020202020204" pitchFamily="34" charset="0"/>
              <a:buChar char="•"/>
            </a:pPr>
            <a:r>
              <a:rPr lang="en-GB" sz="2000" dirty="0" smtClean="0">
                <a:solidFill>
                  <a:prstClr val="black"/>
                </a:solidFill>
                <a:latin typeface="+mj-lt"/>
              </a:rPr>
              <a:t>Fear of disloyalty: they are the breeding ground for terrorism, in our current state of asymmetrical war</a:t>
            </a:r>
          </a:p>
          <a:p>
            <a:pPr marL="285750" indent="-285750">
              <a:lnSpc>
                <a:spcPts val="1600"/>
              </a:lnSpc>
              <a:buFont typeface="Arial" panose="020B0604020202020204" pitchFamily="34" charset="0"/>
              <a:buChar char="•"/>
            </a:pPr>
            <a:endParaRPr lang="en-GB" sz="2000" dirty="0">
              <a:solidFill>
                <a:prstClr val="black"/>
              </a:solidFill>
              <a:latin typeface="+mj-lt"/>
            </a:endParaRPr>
          </a:p>
          <a:p>
            <a:pPr marL="285750" indent="-285750">
              <a:buFont typeface="Arial" panose="020B0604020202020204" pitchFamily="34" charset="0"/>
              <a:buChar char="•"/>
            </a:pPr>
            <a:r>
              <a:rPr lang="en-GB" sz="2000" dirty="0" smtClean="0">
                <a:solidFill>
                  <a:prstClr val="black"/>
                </a:solidFill>
                <a:latin typeface="+mj-lt"/>
              </a:rPr>
              <a:t>Fear of unauthorized inflows “invasion”</a:t>
            </a:r>
          </a:p>
          <a:p>
            <a:r>
              <a:rPr lang="en-GB" dirty="0" smtClean="0">
                <a:solidFill>
                  <a:prstClr val="black"/>
                </a:solidFill>
              </a:rPr>
              <a:t>                                                      </a:t>
            </a:r>
          </a:p>
          <a:p>
            <a:r>
              <a:rPr lang="en-GB" dirty="0" smtClean="0">
                <a:solidFill>
                  <a:prstClr val="black"/>
                </a:solidFill>
              </a:rPr>
              <a:t>      </a:t>
            </a:r>
          </a:p>
        </p:txBody>
      </p:sp>
      <p:sp>
        <p:nvSpPr>
          <p:cNvPr id="4" name="Parentesi quadra aperta 3"/>
          <p:cNvSpPr/>
          <p:nvPr/>
        </p:nvSpPr>
        <p:spPr>
          <a:xfrm>
            <a:off x="1835696" y="1200840"/>
            <a:ext cx="41313" cy="1443209"/>
          </a:xfrm>
          <a:prstGeom prst="leftBracket">
            <a:avLst/>
          </a:prstGeom>
          <a:ln w="158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prstClr val="black"/>
              </a:solidFill>
            </a:endParaRPr>
          </a:p>
        </p:txBody>
      </p:sp>
      <p:sp>
        <p:nvSpPr>
          <p:cNvPr id="5" name="CasellaDiTesto 4"/>
          <p:cNvSpPr txBox="1"/>
          <p:nvPr/>
        </p:nvSpPr>
        <p:spPr>
          <a:xfrm>
            <a:off x="578116" y="1121066"/>
            <a:ext cx="1107996" cy="1798393"/>
          </a:xfrm>
          <a:prstGeom prst="rect">
            <a:avLst/>
          </a:prstGeom>
          <a:noFill/>
        </p:spPr>
        <p:txBody>
          <a:bodyPr vert="vert270" wrap="square" rtlCol="0">
            <a:spAutoFit/>
          </a:bodyPr>
          <a:lstStyle/>
          <a:p>
            <a:pPr algn="ctr"/>
            <a:r>
              <a:rPr lang="en-GB" sz="2000" dirty="0" smtClean="0">
                <a:solidFill>
                  <a:prstClr val="black"/>
                </a:solidFill>
                <a:latin typeface="+mj-lt"/>
              </a:rPr>
              <a:t>Cultural and security</a:t>
            </a:r>
          </a:p>
          <a:p>
            <a:pPr algn="ctr"/>
            <a:r>
              <a:rPr lang="en-GB" sz="2000" dirty="0" smtClean="0">
                <a:solidFill>
                  <a:prstClr val="black"/>
                </a:solidFill>
                <a:latin typeface="+mj-lt"/>
              </a:rPr>
              <a:t> challenges</a:t>
            </a:r>
            <a:endParaRPr lang="en-GB" sz="2000" dirty="0">
              <a:solidFill>
                <a:prstClr val="black"/>
              </a:solidFill>
              <a:latin typeface="+mj-lt"/>
            </a:endParaRPr>
          </a:p>
        </p:txBody>
      </p:sp>
      <p:sp>
        <p:nvSpPr>
          <p:cNvPr id="7" name="Freccia in giù 6"/>
          <p:cNvSpPr/>
          <p:nvPr/>
        </p:nvSpPr>
        <p:spPr>
          <a:xfrm>
            <a:off x="5004048" y="3140968"/>
            <a:ext cx="339596" cy="64294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CasellaDiTesto 7"/>
          <p:cNvSpPr txBox="1"/>
          <p:nvPr/>
        </p:nvSpPr>
        <p:spPr>
          <a:xfrm>
            <a:off x="1907704" y="3840960"/>
            <a:ext cx="6435216" cy="400110"/>
          </a:xfrm>
          <a:prstGeom prst="rect">
            <a:avLst/>
          </a:prstGeom>
          <a:noFill/>
        </p:spPr>
        <p:txBody>
          <a:bodyPr wrap="square" rtlCol="0">
            <a:spAutoFit/>
          </a:bodyPr>
          <a:lstStyle/>
          <a:p>
            <a:pPr algn="ctr"/>
            <a:r>
              <a:rPr lang="en-GB" sz="2000" dirty="0" smtClean="0">
                <a:solidFill>
                  <a:prstClr val="black"/>
                </a:solidFill>
                <a:latin typeface="+mj-lt"/>
              </a:rPr>
              <a:t>Impact on immigrant rights and access policies</a:t>
            </a:r>
            <a:endParaRPr lang="en-GB" sz="2000" dirty="0">
              <a:solidFill>
                <a:prstClr val="black"/>
              </a:solidFill>
              <a:latin typeface="+mj-lt"/>
            </a:endParaRPr>
          </a:p>
        </p:txBody>
      </p:sp>
      <p:sp>
        <p:nvSpPr>
          <p:cNvPr id="9" name="Freccia in su 8"/>
          <p:cNvSpPr/>
          <p:nvPr/>
        </p:nvSpPr>
        <p:spPr>
          <a:xfrm>
            <a:off x="5004048" y="4365104"/>
            <a:ext cx="323964" cy="620943"/>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CasellaDiTesto 9"/>
          <p:cNvSpPr txBox="1"/>
          <p:nvPr/>
        </p:nvSpPr>
        <p:spPr>
          <a:xfrm>
            <a:off x="2107826" y="4990542"/>
            <a:ext cx="6257542" cy="170816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smtClean="0">
                <a:solidFill>
                  <a:prstClr val="black"/>
                </a:solidFill>
                <a:latin typeface="+mj-lt"/>
              </a:rPr>
              <a:t>Fiscal and financial crisis plus EU and domestic constitutional constraints on public expenditure, breeding the fear of competition on welfare</a:t>
            </a:r>
          </a:p>
          <a:p>
            <a:pPr marL="285750" indent="-285750">
              <a:spcAft>
                <a:spcPts val="600"/>
              </a:spcAft>
              <a:buFont typeface="Arial" panose="020B0604020202020204" pitchFamily="34" charset="0"/>
              <a:buChar char="•"/>
            </a:pPr>
            <a:r>
              <a:rPr lang="en-GB" sz="2000" dirty="0" smtClean="0">
                <a:solidFill>
                  <a:prstClr val="black"/>
                </a:solidFill>
                <a:latin typeface="+mj-lt"/>
              </a:rPr>
              <a:t>Slow or no economic growth &amp; unemployment </a:t>
            </a:r>
            <a:br>
              <a:rPr lang="en-GB" sz="2000" dirty="0" smtClean="0">
                <a:solidFill>
                  <a:prstClr val="black"/>
                </a:solidFill>
                <a:latin typeface="+mj-lt"/>
              </a:rPr>
            </a:br>
            <a:r>
              <a:rPr lang="en-GB" sz="2000" dirty="0" smtClean="0">
                <a:solidFill>
                  <a:prstClr val="black"/>
                </a:solidFill>
                <a:latin typeface="+mj-lt"/>
              </a:rPr>
              <a:t>fear of competition on work</a:t>
            </a:r>
          </a:p>
        </p:txBody>
      </p:sp>
      <p:sp>
        <p:nvSpPr>
          <p:cNvPr id="13" name="CasellaDiTesto 12"/>
          <p:cNvSpPr txBox="1"/>
          <p:nvPr/>
        </p:nvSpPr>
        <p:spPr>
          <a:xfrm>
            <a:off x="1016138" y="3255726"/>
            <a:ext cx="492443" cy="1266939"/>
          </a:xfrm>
          <a:prstGeom prst="rect">
            <a:avLst/>
          </a:prstGeom>
          <a:noFill/>
        </p:spPr>
        <p:txBody>
          <a:bodyPr vert="vert270" wrap="square" rtlCol="0">
            <a:spAutoFit/>
          </a:bodyPr>
          <a:lstStyle/>
          <a:p>
            <a:pPr algn="ctr"/>
            <a:r>
              <a:rPr lang="en-GB" sz="2000" dirty="0" smtClean="0">
                <a:solidFill>
                  <a:prstClr val="black"/>
                </a:solidFill>
                <a:latin typeface="+mj-lt"/>
              </a:rPr>
              <a:t>Junction</a:t>
            </a:r>
            <a:endParaRPr lang="en-GB" sz="2000" dirty="0">
              <a:solidFill>
                <a:prstClr val="black"/>
              </a:solidFill>
              <a:latin typeface="+mj-lt"/>
            </a:endParaRPr>
          </a:p>
        </p:txBody>
      </p:sp>
      <p:sp>
        <p:nvSpPr>
          <p:cNvPr id="15" name="CasellaDiTesto 14"/>
          <p:cNvSpPr txBox="1"/>
          <p:nvPr/>
        </p:nvSpPr>
        <p:spPr>
          <a:xfrm>
            <a:off x="539552" y="5047042"/>
            <a:ext cx="1107996" cy="1574716"/>
          </a:xfrm>
          <a:prstGeom prst="rect">
            <a:avLst/>
          </a:prstGeom>
          <a:noFill/>
        </p:spPr>
        <p:txBody>
          <a:bodyPr vert="vert270" wrap="square" rtlCol="0">
            <a:spAutoFit/>
          </a:bodyPr>
          <a:lstStyle/>
          <a:p>
            <a:r>
              <a:rPr lang="en-GB" sz="2000" dirty="0" smtClean="0">
                <a:solidFill>
                  <a:prstClr val="black"/>
                </a:solidFill>
                <a:latin typeface="+mj-lt"/>
              </a:rPr>
              <a:t>Economic and fiscal challenges</a:t>
            </a:r>
            <a:endParaRPr lang="en-GB" sz="2000" dirty="0">
              <a:solidFill>
                <a:prstClr val="black"/>
              </a:solidFill>
              <a:latin typeface="+mj-lt"/>
            </a:endParaRPr>
          </a:p>
        </p:txBody>
      </p:sp>
      <p:sp>
        <p:nvSpPr>
          <p:cNvPr id="6" name="CasellaDiTesto 5"/>
          <p:cNvSpPr txBox="1"/>
          <p:nvPr/>
        </p:nvSpPr>
        <p:spPr>
          <a:xfrm>
            <a:off x="1281407" y="251535"/>
            <a:ext cx="7289937" cy="584775"/>
          </a:xfrm>
          <a:prstGeom prst="rect">
            <a:avLst/>
          </a:prstGeom>
          <a:noFill/>
        </p:spPr>
        <p:txBody>
          <a:bodyPr wrap="square" rtlCol="0">
            <a:spAutoFit/>
          </a:bodyPr>
          <a:lstStyle/>
          <a:p>
            <a:pPr algn="ctr"/>
            <a:r>
              <a:rPr lang="en-GB" sz="3200" b="1" dirty="0" smtClean="0">
                <a:latin typeface="+mj-lt"/>
              </a:rPr>
              <a:t>The current Matrix under stress</a:t>
            </a:r>
            <a:endParaRPr lang="en-GB" sz="3200" b="1" dirty="0">
              <a:latin typeface="+mj-lt"/>
            </a:endParaRPr>
          </a:p>
        </p:txBody>
      </p:sp>
      <p:pic>
        <p:nvPicPr>
          <p:cNvPr id="16" name="Picture 2" descr="Z:\LOGHI\loghi fieri\logo fieri\logo_fieri_più legge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093296"/>
            <a:ext cx="1143199" cy="646018"/>
          </a:xfrm>
          <a:prstGeom prst="rect">
            <a:avLst/>
          </a:prstGeom>
          <a:noFill/>
          <a:extLst>
            <a:ext uri="{909E8E84-426E-40DD-AFC4-6F175D3DCCD1}">
              <a14:hiddenFill xmlns:a14="http://schemas.microsoft.com/office/drawing/2010/main">
                <a:solidFill>
                  <a:srgbClr val="FFFFFF"/>
                </a:solidFill>
              </a14:hiddenFill>
            </a:ext>
          </a:extLst>
        </p:spPr>
      </p:pic>
      <p:sp>
        <p:nvSpPr>
          <p:cNvPr id="17" name="Parentesi quadra aperta 16"/>
          <p:cNvSpPr/>
          <p:nvPr/>
        </p:nvSpPr>
        <p:spPr>
          <a:xfrm>
            <a:off x="1838471" y="3167592"/>
            <a:ext cx="41313" cy="1443209"/>
          </a:xfrm>
          <a:prstGeom prst="leftBracket">
            <a:avLst/>
          </a:prstGeom>
          <a:ln w="158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prstClr val="black"/>
              </a:solidFill>
            </a:endParaRPr>
          </a:p>
        </p:txBody>
      </p:sp>
      <p:sp>
        <p:nvSpPr>
          <p:cNvPr id="18" name="Parentesi quadra aperta 17"/>
          <p:cNvSpPr/>
          <p:nvPr/>
        </p:nvSpPr>
        <p:spPr>
          <a:xfrm>
            <a:off x="1849259" y="5112795"/>
            <a:ext cx="41313" cy="1443209"/>
          </a:xfrm>
          <a:prstGeom prst="leftBracket">
            <a:avLst/>
          </a:prstGeom>
          <a:ln w="158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prstClr val="black"/>
              </a:solidFill>
            </a:endParaRPr>
          </a:p>
        </p:txBody>
      </p:sp>
    </p:spTree>
    <p:extLst>
      <p:ext uri="{BB962C8B-B14F-4D97-AF65-F5344CB8AC3E}">
        <p14:creationId xmlns:p14="http://schemas.microsoft.com/office/powerpoint/2010/main" val="4020230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olo 2"/>
          <p:cNvSpPr>
            <a:spLocks noGrp="1"/>
          </p:cNvSpPr>
          <p:nvPr>
            <p:ph type="title"/>
          </p:nvPr>
        </p:nvSpPr>
        <p:spPr>
          <a:xfrm>
            <a:off x="683568" y="12616"/>
            <a:ext cx="8229600" cy="1143000"/>
          </a:xfrm>
        </p:spPr>
        <p:txBody>
          <a:bodyPr/>
          <a:lstStyle/>
          <a:p>
            <a:pPr algn="ctr"/>
            <a:r>
              <a:rPr lang="en-US" sz="3200" b="1" dirty="0" smtClean="0">
                <a:solidFill>
                  <a:schemeClr val="tx1"/>
                </a:solidFill>
              </a:rPr>
              <a:t>Challenge 1(a): “Invasion”</a:t>
            </a:r>
            <a:br>
              <a:rPr lang="en-US" sz="3200" b="1" dirty="0" smtClean="0">
                <a:solidFill>
                  <a:schemeClr val="tx1"/>
                </a:solidFill>
              </a:rPr>
            </a:br>
            <a:r>
              <a:rPr lang="en-US" sz="2800" b="1" dirty="0" smtClean="0">
                <a:solidFill>
                  <a:schemeClr val="tx1"/>
                </a:solidFill>
              </a:rPr>
              <a:t>Unauthorized </a:t>
            </a:r>
            <a:r>
              <a:rPr lang="en-US" sz="2800" b="1" dirty="0">
                <a:solidFill>
                  <a:schemeClr val="tx1"/>
                </a:solidFill>
              </a:rPr>
              <a:t>flows at EU's external </a:t>
            </a:r>
            <a:r>
              <a:rPr lang="en-US" sz="2800" b="1" dirty="0" smtClean="0">
                <a:solidFill>
                  <a:schemeClr val="tx1"/>
                </a:solidFill>
              </a:rPr>
              <a:t>borders 2011-14 </a:t>
            </a:r>
            <a:endParaRPr lang="en-US" sz="2800" b="1" dirty="0">
              <a:solidFill>
                <a:schemeClr val="tx1"/>
              </a:solidFill>
            </a:endParaRPr>
          </a:p>
        </p:txBody>
      </p:sp>
      <p:sp>
        <p:nvSpPr>
          <p:cNvPr id="6" name="CasellaDiTesto 5"/>
          <p:cNvSpPr txBox="1"/>
          <p:nvPr/>
        </p:nvSpPr>
        <p:spPr>
          <a:xfrm>
            <a:off x="533400" y="6021288"/>
            <a:ext cx="7134944" cy="707886"/>
          </a:xfrm>
          <a:prstGeom prst="rect">
            <a:avLst/>
          </a:prstGeom>
          <a:noFill/>
        </p:spPr>
        <p:txBody>
          <a:bodyPr wrap="square" rtlCol="0">
            <a:spAutoFit/>
          </a:bodyPr>
          <a:lstStyle/>
          <a:p>
            <a:r>
              <a:rPr lang="en-US" sz="1600" b="1" dirty="0" smtClean="0">
                <a:latin typeface="+mj-lt"/>
              </a:rPr>
              <a:t>Detection of illegal border crossing between border crossing points (2011-2014)</a:t>
            </a:r>
            <a:r>
              <a:rPr lang="en-US" sz="1600" dirty="0" smtClean="0">
                <a:latin typeface="+mj-lt"/>
              </a:rPr>
              <a:t> </a:t>
            </a:r>
          </a:p>
          <a:p>
            <a:endParaRPr lang="en-US" sz="1200" dirty="0" smtClean="0">
              <a:latin typeface="+mj-lt"/>
            </a:endParaRPr>
          </a:p>
          <a:p>
            <a:r>
              <a:rPr lang="en-US" sz="1200" dirty="0" smtClean="0">
                <a:latin typeface="+mj-lt"/>
              </a:rPr>
              <a:t>Source: </a:t>
            </a:r>
            <a:r>
              <a:rPr lang="en-US" sz="1200" dirty="0" err="1" smtClean="0">
                <a:latin typeface="+mj-lt"/>
              </a:rPr>
              <a:t>Frontex</a:t>
            </a:r>
            <a:r>
              <a:rPr lang="en-US" sz="1200" dirty="0" smtClean="0">
                <a:latin typeface="+mj-lt"/>
              </a:rPr>
              <a:t>, Annual Risks Analysis, 2015 </a:t>
            </a:r>
            <a:endParaRPr lang="en-US" sz="1200" dirty="0">
              <a:latin typeface="+mj-lt"/>
            </a:endParaRPr>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999375180"/>
              </p:ext>
            </p:extLst>
          </p:nvPr>
        </p:nvGraphicFramePr>
        <p:xfrm>
          <a:off x="533400" y="1340768"/>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Z:\LOGHI\loghi fieri\logo fieri\logo_fieri_più legger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6093296"/>
            <a:ext cx="1143199" cy="64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669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olo 2"/>
          <p:cNvSpPr>
            <a:spLocks noGrp="1"/>
          </p:cNvSpPr>
          <p:nvPr>
            <p:ph type="title"/>
          </p:nvPr>
        </p:nvSpPr>
        <p:spPr>
          <a:xfrm>
            <a:off x="616630" y="260648"/>
            <a:ext cx="8229600" cy="634082"/>
          </a:xfrm>
        </p:spPr>
        <p:txBody>
          <a:bodyPr/>
          <a:lstStyle/>
          <a:p>
            <a:pPr algn="ctr"/>
            <a:r>
              <a:rPr lang="en-US" sz="3200" b="1" dirty="0" smtClean="0">
                <a:solidFill>
                  <a:schemeClr val="tx1"/>
                </a:solidFill>
              </a:rPr>
              <a:t>Challenge 1(b): “Burden </a:t>
            </a:r>
            <a:r>
              <a:rPr lang="en-US" sz="3200" b="1" dirty="0">
                <a:solidFill>
                  <a:schemeClr val="tx1"/>
                </a:solidFill>
              </a:rPr>
              <a:t>and </a:t>
            </a:r>
            <a:r>
              <a:rPr lang="en-US" sz="3200" b="1" dirty="0" smtClean="0">
                <a:solidFill>
                  <a:schemeClr val="tx1"/>
                </a:solidFill>
              </a:rPr>
              <a:t>invasion”</a:t>
            </a:r>
            <a:br>
              <a:rPr lang="en-US" sz="3200" b="1" dirty="0" smtClean="0">
                <a:solidFill>
                  <a:schemeClr val="tx1"/>
                </a:solidFill>
              </a:rPr>
            </a:br>
            <a:r>
              <a:rPr lang="en-US" sz="2800" b="1" dirty="0" smtClean="0">
                <a:solidFill>
                  <a:schemeClr val="tx1"/>
                </a:solidFill>
              </a:rPr>
              <a:t>Asylum and refugees status applications</a:t>
            </a:r>
            <a:endParaRPr lang="en-US" sz="2800" b="1" dirty="0">
              <a:solidFill>
                <a:schemeClr val="tx1"/>
              </a:solidFill>
            </a:endParaRPr>
          </a:p>
        </p:txBody>
      </p:sp>
      <p:sp>
        <p:nvSpPr>
          <p:cNvPr id="5" name="Rectangle 1"/>
          <p:cNvSpPr>
            <a:spLocks noChangeArrowheads="1"/>
          </p:cNvSpPr>
          <p:nvPr/>
        </p:nvSpPr>
        <p:spPr bwMode="auto">
          <a:xfrm>
            <a:off x="1655720" y="1342202"/>
            <a:ext cx="58325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2000" b="1"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Top ten countries by number of asylum seekers, 2014</a:t>
            </a:r>
            <a:endParaRPr kumimoji="0" lang="it-IT" altLang="it-IT" sz="2000" b="1" i="0" u="none" strike="noStrike" cap="none" normalizeH="0" baseline="0" dirty="0" smtClean="0">
              <a:ln>
                <a:noFill/>
              </a:ln>
              <a:solidFill>
                <a:schemeClr val="tx1"/>
              </a:solidFill>
              <a:effectLst/>
              <a:latin typeface="+mj-lt"/>
            </a:endParaRPr>
          </a:p>
        </p:txBody>
      </p:sp>
      <p:sp>
        <p:nvSpPr>
          <p:cNvPr id="6" name="CasellaDiTesto 5"/>
          <p:cNvSpPr txBox="1"/>
          <p:nvPr/>
        </p:nvSpPr>
        <p:spPr>
          <a:xfrm>
            <a:off x="616630" y="5866928"/>
            <a:ext cx="1207254" cy="738664"/>
          </a:xfrm>
          <a:prstGeom prst="rect">
            <a:avLst/>
          </a:prstGeom>
          <a:noFill/>
        </p:spPr>
        <p:txBody>
          <a:bodyPr wrap="none" rtlCol="0">
            <a:spAutoFit/>
          </a:bodyPr>
          <a:lstStyle/>
          <a:p>
            <a:pPr lvl="0"/>
            <a:endParaRPr lang="en-US" altLang="it-IT" sz="1200" dirty="0" smtClean="0">
              <a:latin typeface="+mj-lt"/>
              <a:ea typeface="Calibri" panose="020F0502020204030204" pitchFamily="34" charset="0"/>
              <a:cs typeface="Times New Roman" panose="02020603050405020304" pitchFamily="18" charset="0"/>
            </a:endParaRPr>
          </a:p>
          <a:p>
            <a:pPr lvl="0"/>
            <a:r>
              <a:rPr lang="en-US" altLang="it-IT" sz="1200" dirty="0" smtClean="0">
                <a:latin typeface="+mj-lt"/>
                <a:ea typeface="Calibri" panose="020F0502020204030204" pitchFamily="34" charset="0"/>
                <a:cs typeface="Times New Roman" panose="02020603050405020304" pitchFamily="18" charset="0"/>
              </a:rPr>
              <a:t>Source</a:t>
            </a:r>
            <a:r>
              <a:rPr lang="en-US" altLang="it-IT" sz="1200" dirty="0">
                <a:latin typeface="+mj-lt"/>
                <a:ea typeface="Calibri" panose="020F0502020204030204" pitchFamily="34" charset="0"/>
                <a:cs typeface="Times New Roman" panose="02020603050405020304" pitchFamily="18" charset="0"/>
              </a:rPr>
              <a:t>: Eurostat</a:t>
            </a:r>
            <a:endParaRPr lang="en-US" altLang="it-IT" sz="1200" dirty="0">
              <a:latin typeface="+mj-lt"/>
            </a:endParaRPr>
          </a:p>
          <a:p>
            <a:endParaRPr lang="it-IT" dirty="0"/>
          </a:p>
        </p:txBody>
      </p:sp>
      <p:pic>
        <p:nvPicPr>
          <p:cNvPr id="10" name="table"/>
          <p:cNvPicPr>
            <a:picLocks noChangeAspect="1"/>
          </p:cNvPicPr>
          <p:nvPr/>
        </p:nvPicPr>
        <p:blipFill>
          <a:blip r:embed="rId3" cstate="print"/>
          <a:stretch>
            <a:fillRect/>
          </a:stretch>
        </p:blipFill>
        <p:spPr>
          <a:xfrm>
            <a:off x="512070" y="1916832"/>
            <a:ext cx="8174730" cy="4081146"/>
          </a:xfrm>
          <a:prstGeom prst="rect">
            <a:avLst/>
          </a:prstGeom>
        </p:spPr>
      </p:pic>
      <p:pic>
        <p:nvPicPr>
          <p:cNvPr id="7" name="Picture 2" descr="Z:\LOGHI\loghi fieri\logo fieri\logo_fieri_più legger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6093296"/>
            <a:ext cx="1143199" cy="64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4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8614"/>
            <a:ext cx="8229600" cy="706090"/>
          </a:xfrm>
        </p:spPr>
        <p:txBody>
          <a:bodyPr/>
          <a:lstStyle/>
          <a:p>
            <a:pPr algn="ctr"/>
            <a:r>
              <a:rPr lang="en-US" sz="3200" b="1" dirty="0">
                <a:solidFill>
                  <a:schemeClr val="tx1"/>
                </a:solidFill>
              </a:rPr>
              <a:t>C</a:t>
            </a:r>
            <a:r>
              <a:rPr lang="en-US" sz="3200" b="1" dirty="0" smtClean="0">
                <a:solidFill>
                  <a:schemeClr val="tx1"/>
                </a:solidFill>
              </a:rPr>
              <a:t>hallenge 2 (“Burden or Competitors”)</a:t>
            </a:r>
            <a:br>
              <a:rPr lang="en-US" sz="3200" b="1" dirty="0" smtClean="0">
                <a:solidFill>
                  <a:schemeClr val="tx1"/>
                </a:solidFill>
              </a:rPr>
            </a:br>
            <a:r>
              <a:rPr lang="en-US" sz="2800" b="1" dirty="0" smtClean="0">
                <a:solidFill>
                  <a:schemeClr val="tx1"/>
                </a:solidFill>
              </a:rPr>
              <a:t>Foreigner </a:t>
            </a:r>
            <a:r>
              <a:rPr lang="en-US" sz="2800" b="1" dirty="0">
                <a:solidFill>
                  <a:schemeClr val="tx1"/>
                </a:solidFill>
              </a:rPr>
              <a:t>vs national unemployment (2014</a:t>
            </a:r>
            <a:r>
              <a:rPr lang="en-US" sz="2800" b="1" dirty="0" smtClean="0">
                <a:solidFill>
                  <a:schemeClr val="tx1"/>
                </a:solidFill>
              </a:rPr>
              <a:t>)</a:t>
            </a:r>
            <a:endParaRPr lang="en-US" sz="2800" dirty="0">
              <a:solidFill>
                <a:schemeClr val="tx1"/>
              </a:solidFill>
            </a:endParaRPr>
          </a:p>
        </p:txBody>
      </p:sp>
      <p:sp>
        <p:nvSpPr>
          <p:cNvPr id="3" name="CasellaDiTesto 2"/>
          <p:cNvSpPr txBox="1"/>
          <p:nvPr/>
        </p:nvSpPr>
        <p:spPr>
          <a:xfrm>
            <a:off x="971600" y="6293753"/>
            <a:ext cx="1207254" cy="553998"/>
          </a:xfrm>
          <a:prstGeom prst="rect">
            <a:avLst/>
          </a:prstGeom>
          <a:noFill/>
        </p:spPr>
        <p:txBody>
          <a:bodyPr wrap="none" rtlCol="0">
            <a:spAutoFit/>
          </a:bodyPr>
          <a:lstStyle/>
          <a:p>
            <a:r>
              <a:rPr lang="it-IT" sz="1200" dirty="0">
                <a:latin typeface="+mj-lt"/>
              </a:rPr>
              <a:t>Source: </a:t>
            </a:r>
            <a:r>
              <a:rPr lang="it-IT" sz="1200" dirty="0" err="1">
                <a:latin typeface="+mj-lt"/>
              </a:rPr>
              <a:t>Eurostat</a:t>
            </a:r>
            <a:endParaRPr lang="it-IT" sz="1200" dirty="0">
              <a:latin typeface="+mj-lt"/>
            </a:endParaRPr>
          </a:p>
          <a:p>
            <a:endParaRPr lang="it-IT" dirty="0"/>
          </a:p>
        </p:txBody>
      </p:sp>
      <p:graphicFrame>
        <p:nvGraphicFramePr>
          <p:cNvPr id="5" name="Grafico 4"/>
          <p:cNvGraphicFramePr>
            <a:graphicFrameLocks/>
          </p:cNvGraphicFramePr>
          <p:nvPr>
            <p:extLst>
              <p:ext uri="{D42A27DB-BD31-4B8C-83A1-F6EECF244321}">
                <p14:modId xmlns:p14="http://schemas.microsoft.com/office/powerpoint/2010/main" val="3276260512"/>
              </p:ext>
            </p:extLst>
          </p:nvPr>
        </p:nvGraphicFramePr>
        <p:xfrm>
          <a:off x="873932" y="3645024"/>
          <a:ext cx="7416824" cy="27635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Segnaposto contenuto 3"/>
          <p:cNvGraphicFramePr>
            <a:graphicFrameLocks noGrp="1"/>
          </p:cNvGraphicFramePr>
          <p:nvPr>
            <p:ph idx="1"/>
            <p:extLst>
              <p:ext uri="{D42A27DB-BD31-4B8C-83A1-F6EECF244321}">
                <p14:modId xmlns:p14="http://schemas.microsoft.com/office/powerpoint/2010/main" val="2330694443"/>
              </p:ext>
            </p:extLst>
          </p:nvPr>
        </p:nvGraphicFramePr>
        <p:xfrm>
          <a:off x="827584" y="1268761"/>
          <a:ext cx="7704856" cy="252028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2" descr="Z:\LOGHI\loghi fieri\logo fieri\logo_fieri_più legger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6093296"/>
            <a:ext cx="1143199" cy="64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213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65624"/>
            <a:ext cx="8229600" cy="731128"/>
          </a:xfrm>
        </p:spPr>
        <p:txBody>
          <a:bodyPr/>
          <a:lstStyle/>
          <a:p>
            <a:pPr algn="ctr"/>
            <a:r>
              <a:rPr lang="en-US" sz="3200" b="1" dirty="0" smtClean="0">
                <a:solidFill>
                  <a:schemeClr val="tx1"/>
                </a:solidFill>
              </a:rPr>
              <a:t>Tightening policies in recent years</a:t>
            </a:r>
            <a:endParaRPr lang="en-US" sz="3200" b="1" dirty="0">
              <a:solidFill>
                <a:schemeClr val="tx1"/>
              </a:solidFill>
            </a:endParaRPr>
          </a:p>
        </p:txBody>
      </p:sp>
      <p:sp>
        <p:nvSpPr>
          <p:cNvPr id="3" name="Segnaposto contenuto 2"/>
          <p:cNvSpPr>
            <a:spLocks noGrp="1"/>
          </p:cNvSpPr>
          <p:nvPr>
            <p:ph idx="1"/>
          </p:nvPr>
        </p:nvSpPr>
        <p:spPr/>
        <p:txBody>
          <a:bodyPr/>
          <a:lstStyle/>
          <a:p>
            <a:pPr algn="just">
              <a:spcAft>
                <a:spcPts val="600"/>
              </a:spcAft>
              <a:buFont typeface="Wingdings" panose="05000000000000000000" pitchFamily="2" charset="2"/>
              <a:buChar char="v"/>
            </a:pPr>
            <a:r>
              <a:rPr lang="en-US" sz="2400" dirty="0" smtClean="0">
                <a:latin typeface="+mj-lt"/>
              </a:rPr>
              <a:t>Also as a consequence of the economic crisis a reduction in access to fundamental rights (EU Parliament report 2015)</a:t>
            </a:r>
          </a:p>
          <a:p>
            <a:pPr algn="just">
              <a:spcAft>
                <a:spcPts val="600"/>
              </a:spcAft>
              <a:buFont typeface="Wingdings" panose="05000000000000000000" pitchFamily="2" charset="2"/>
              <a:buChar char="v"/>
            </a:pPr>
            <a:endParaRPr lang="en-US" sz="2400" dirty="0" smtClean="0">
              <a:latin typeface="+mj-lt"/>
            </a:endParaRPr>
          </a:p>
          <a:p>
            <a:pPr algn="just">
              <a:spcAft>
                <a:spcPts val="600"/>
              </a:spcAft>
              <a:buFont typeface="Wingdings" panose="05000000000000000000" pitchFamily="2" charset="2"/>
              <a:buChar char="v"/>
            </a:pPr>
            <a:r>
              <a:rPr lang="en-US" sz="2400" dirty="0" smtClean="0">
                <a:latin typeface="+mj-lt"/>
              </a:rPr>
              <a:t>Selective borders policies: favoring high skills, discouraging less productive segments, limiting their impact on welfare systems (also of EU migrants)</a:t>
            </a:r>
          </a:p>
          <a:p>
            <a:pPr algn="just">
              <a:spcAft>
                <a:spcPts val="600"/>
              </a:spcAft>
              <a:buFont typeface="Wingdings" panose="05000000000000000000" pitchFamily="2" charset="2"/>
              <a:buChar char="v"/>
            </a:pPr>
            <a:endParaRPr lang="en-US" sz="2400" dirty="0" smtClean="0">
              <a:latin typeface="+mj-lt"/>
            </a:endParaRPr>
          </a:p>
          <a:p>
            <a:pPr algn="just">
              <a:spcAft>
                <a:spcPts val="600"/>
              </a:spcAft>
              <a:buFont typeface="Wingdings" panose="05000000000000000000" pitchFamily="2" charset="2"/>
              <a:buChar char="v"/>
            </a:pPr>
            <a:r>
              <a:rPr lang="en-US" sz="2400" dirty="0" smtClean="0">
                <a:latin typeface="+mj-lt"/>
              </a:rPr>
              <a:t>Sliding borders: “integration abroad”</a:t>
            </a:r>
          </a:p>
        </p:txBody>
      </p:sp>
      <p:pic>
        <p:nvPicPr>
          <p:cNvPr id="4" name="Picture 2" descr="Z:\LOGHI\loghi fieri\logo fieri\logo_fieri_più legge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093296"/>
            <a:ext cx="1143199" cy="6460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32872" y="490662"/>
            <a:ext cx="8219256" cy="706090"/>
          </a:xfrm>
        </p:spPr>
        <p:txBody>
          <a:bodyPr/>
          <a:lstStyle/>
          <a:p>
            <a:pPr algn="ctr"/>
            <a:r>
              <a:rPr lang="en-US" sz="3200" b="1" dirty="0" smtClean="0">
                <a:solidFill>
                  <a:schemeClr val="tx1"/>
                </a:solidFill>
              </a:rPr>
              <a:t>All that notwithstanding ….</a:t>
            </a:r>
            <a:endParaRPr lang="en-US" sz="3200" b="1" dirty="0">
              <a:solidFill>
                <a:schemeClr val="tx1"/>
              </a:solidFill>
            </a:endParaRPr>
          </a:p>
        </p:txBody>
      </p:sp>
      <p:sp>
        <p:nvSpPr>
          <p:cNvPr id="3" name="Segnaposto contenuto 2"/>
          <p:cNvSpPr>
            <a:spLocks noGrp="1"/>
          </p:cNvSpPr>
          <p:nvPr>
            <p:ph idx="1"/>
          </p:nvPr>
        </p:nvSpPr>
        <p:spPr>
          <a:xfrm>
            <a:off x="422528" y="1196752"/>
            <a:ext cx="8229600" cy="4997152"/>
          </a:xfrm>
        </p:spPr>
        <p:txBody>
          <a:bodyPr/>
          <a:lstStyle/>
          <a:p>
            <a:pPr>
              <a:spcAft>
                <a:spcPts val="600"/>
              </a:spcAft>
              <a:buFont typeface="Arial" pitchFamily="34" charset="0"/>
              <a:buChar char="•"/>
            </a:pPr>
            <a:endParaRPr lang="en-US" sz="2400" dirty="0" smtClean="0">
              <a:latin typeface="+mj-lt"/>
            </a:endParaRPr>
          </a:p>
          <a:p>
            <a:pPr>
              <a:spcAft>
                <a:spcPts val="600"/>
              </a:spcAft>
              <a:buFont typeface="Wingdings" panose="05000000000000000000" pitchFamily="2" charset="2"/>
              <a:buChar char="v"/>
            </a:pPr>
            <a:r>
              <a:rPr lang="en-US" sz="2400" dirty="0" smtClean="0">
                <a:latin typeface="+mj-lt"/>
              </a:rPr>
              <a:t>Rights-based migration flows still continue, and in most EU countries they are still producing positive net migration</a:t>
            </a:r>
          </a:p>
          <a:p>
            <a:pPr>
              <a:spcAft>
                <a:spcPts val="600"/>
              </a:spcAft>
              <a:buFont typeface="Wingdings" panose="05000000000000000000" pitchFamily="2" charset="2"/>
              <a:buChar char="v"/>
            </a:pPr>
            <a:endParaRPr lang="en-US" sz="2400" dirty="0" smtClean="0">
              <a:latin typeface="+mj-lt"/>
            </a:endParaRPr>
          </a:p>
          <a:p>
            <a:pPr>
              <a:spcAft>
                <a:spcPts val="600"/>
              </a:spcAft>
              <a:buFont typeface="Wingdings" panose="05000000000000000000" pitchFamily="2" charset="2"/>
              <a:buChar char="v"/>
            </a:pPr>
            <a:r>
              <a:rPr lang="en-US" sz="2400" dirty="0" smtClean="0">
                <a:latin typeface="+mj-lt"/>
              </a:rPr>
              <a:t>Also managed </a:t>
            </a:r>
            <a:r>
              <a:rPr lang="en-US" sz="2400" dirty="0" err="1" smtClean="0">
                <a:latin typeface="+mj-lt"/>
              </a:rPr>
              <a:t>labour</a:t>
            </a:r>
            <a:r>
              <a:rPr lang="en-US" sz="2400" dirty="0" smtClean="0">
                <a:latin typeface="+mj-lt"/>
              </a:rPr>
              <a:t> migration flows have continued under different forms, allowing also non high skilled migrants</a:t>
            </a:r>
          </a:p>
          <a:p>
            <a:pPr marL="285750" indent="-285750">
              <a:spcAft>
                <a:spcPts val="600"/>
              </a:spcAft>
              <a:buFont typeface="Wingdings" panose="05000000000000000000" pitchFamily="2" charset="2"/>
              <a:buChar char="v"/>
            </a:pPr>
            <a:endParaRPr lang="en-US" sz="1600" kern="1200" dirty="0" smtClean="0">
              <a:latin typeface="+mj-lt"/>
            </a:endParaRPr>
          </a:p>
          <a:p>
            <a:pPr>
              <a:spcAft>
                <a:spcPts val="600"/>
              </a:spcAft>
              <a:buFont typeface="Wingdings" panose="05000000000000000000" pitchFamily="2" charset="2"/>
              <a:buChar char="v"/>
            </a:pPr>
            <a:r>
              <a:rPr lang="en-US" sz="2400" kern="1200" dirty="0" smtClean="0">
                <a:latin typeface="+mj-lt"/>
              </a:rPr>
              <a:t>Multiculturalism is still resisting &amp; </a:t>
            </a:r>
            <a:r>
              <a:rPr lang="en-US" sz="2400" kern="1200" dirty="0">
                <a:latin typeface="+mj-lt"/>
              </a:rPr>
              <a:t>n</a:t>
            </a:r>
            <a:r>
              <a:rPr lang="en-US" sz="2400" kern="1200" dirty="0" smtClean="0">
                <a:latin typeface="+mj-lt"/>
              </a:rPr>
              <a:t>ationality laws have not been uniformly tightened in the EU</a:t>
            </a:r>
          </a:p>
          <a:p>
            <a:endParaRPr lang="en-US" sz="2400" dirty="0">
              <a:solidFill>
                <a:srgbClr val="C00000"/>
              </a:solidFill>
              <a:latin typeface="+mj-lt"/>
            </a:endParaRPr>
          </a:p>
        </p:txBody>
      </p:sp>
      <p:pic>
        <p:nvPicPr>
          <p:cNvPr id="4" name="Picture 2" descr="Z:\LOGHI\loghi fieri\logo fieri\logo_fieri_più legge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093296"/>
            <a:ext cx="1143199" cy="64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873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Livello">
  <a:themeElements>
    <a:clrScheme name="Livello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Livello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ivello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ivello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ivello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ivello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ivello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ivello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ivello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4617</TotalTime>
  <Words>4605</Words>
  <Application>Microsoft Office PowerPoint</Application>
  <PresentationFormat>Presentazione su schermo (4:3)</PresentationFormat>
  <Paragraphs>286</Paragraphs>
  <Slides>19</Slides>
  <Notes>19</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Arial</vt:lpstr>
      <vt:lpstr>Calibri</vt:lpstr>
      <vt:lpstr>Constantia</vt:lpstr>
      <vt:lpstr>Garamond</vt:lpstr>
      <vt:lpstr>Times New Roman</vt:lpstr>
      <vt:lpstr>Wingdings</vt:lpstr>
      <vt:lpstr>Livello</vt:lpstr>
      <vt:lpstr>Rights and democracy:  an antagonistic relationship  in European migration policy?   The power of the demos and  the rights of the barbarians  Giovanna Zincone Rights, Democracy and Migration – Challenges and Opportunities  University of Geneva 25 – 27 June 2015  IMISCOE 12th Annual Conference nccr – On the move 1st Annual Conference </vt:lpstr>
      <vt:lpstr>My presentation at a glance...</vt:lpstr>
      <vt:lpstr>Presentazione standard di PowerPoint</vt:lpstr>
      <vt:lpstr>Presentazione standard di PowerPoint</vt:lpstr>
      <vt:lpstr>Challenge 1(a): “Invasion” Unauthorized flows at EU's external borders 2011-14 </vt:lpstr>
      <vt:lpstr>Challenge 1(b): “Burden and invasion” Asylum and refugees status applications</vt:lpstr>
      <vt:lpstr>Challenge 2 (“Burden or Competitors”) Foreigner vs national unemployment (2014)</vt:lpstr>
      <vt:lpstr>Tightening policies in recent years</vt:lpstr>
      <vt:lpstr>All that notwithstanding ….</vt:lpstr>
      <vt:lpstr>The Italian case  From anti-immigrant parties  to anti-immigrant policies?</vt:lpstr>
      <vt:lpstr>Immigration from outside EU  does evoke a positive or a negative feeling? </vt:lpstr>
      <vt:lpstr>The Italian case (1a) - From anti-immigrant PO to anti-immigrant winning coalition? </vt:lpstr>
      <vt:lpstr>The Italian case (1b)   From anti-immigrant PO to anti-immigrant winning coalition? </vt:lpstr>
      <vt:lpstr>The big leap forwards The Lega Nord outside its traditional territorial settlement, Italian elections 2013-2015 </vt:lpstr>
      <vt:lpstr>The “invasion” panic: mixed flows arrivals in Italy </vt:lpstr>
      <vt:lpstr>Anti-immigrant opinions in Italy: the left electorate  </vt:lpstr>
      <vt:lpstr>Growth of anti-immigrant parties  in some European countries  European elections (2009 and 2014) </vt:lpstr>
      <vt:lpstr>Potential liberal counterweights</vt:lpstr>
      <vt:lpstr>Take the demos seriously:  a moral and political obligation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Giulia Tomasi</cp:lastModifiedBy>
  <cp:revision>481</cp:revision>
  <cp:lastPrinted>2015-06-24T17:51:52Z</cp:lastPrinted>
  <dcterms:created xsi:type="dcterms:W3CDTF">2015-06-21T14:07:20Z</dcterms:created>
  <dcterms:modified xsi:type="dcterms:W3CDTF">2015-07-21T10:18:14Z</dcterms:modified>
</cp:coreProperties>
</file>